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Merriweather Light"/>
      <p:regular r:id="rId34"/>
      <p:bold r:id="rId35"/>
      <p:italic r:id="rId36"/>
      <p:boldItalic r:id="rId37"/>
    </p:embeddedFont>
    <p:embeddedFont>
      <p:font typeface="Montserrat"/>
      <p:regular r:id="rId38"/>
      <p:bold r:id="rId39"/>
      <p:italic r:id="rId40"/>
      <p:boldItalic r:id="rId41"/>
    </p:embeddedFont>
    <p:embeddedFont>
      <p:font typeface="Open Sans SemiBold"/>
      <p:regular r:id="rId42"/>
      <p:bold r:id="rId43"/>
      <p:italic r:id="rId44"/>
      <p:boldItalic r:id="rId45"/>
    </p:embeddedFont>
    <p:embeddedFont>
      <p:font typeface="Vidaloka"/>
      <p:regular r:id="rId46"/>
    </p:embeddedFont>
    <p:embeddedFont>
      <p:font typeface="Russo One"/>
      <p:regular r:id="rId47"/>
    </p:embeddedFont>
    <p:embeddedFont>
      <p:font typeface="Crimson Text"/>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OpenSansSemiBold-regular.fntdata"/><Relationship Id="rId41" Type="http://schemas.openxmlformats.org/officeDocument/2006/relationships/font" Target="fonts/Montserrat-boldItalic.fntdata"/><Relationship Id="rId44" Type="http://schemas.openxmlformats.org/officeDocument/2006/relationships/font" Target="fonts/OpenSansSemiBold-italic.fntdata"/><Relationship Id="rId43" Type="http://schemas.openxmlformats.org/officeDocument/2006/relationships/font" Target="fonts/OpenSansSemiBold-bold.fntdata"/><Relationship Id="rId46" Type="http://schemas.openxmlformats.org/officeDocument/2006/relationships/font" Target="fonts/Vidaloka-regular.fntdata"/><Relationship Id="rId45" Type="http://schemas.openxmlformats.org/officeDocument/2006/relationships/font" Target="fonts/OpenSans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rimsonText-regular.fntdata"/><Relationship Id="rId47" Type="http://schemas.openxmlformats.org/officeDocument/2006/relationships/font" Target="fonts/RussoOne-regular.fntdata"/><Relationship Id="rId49" Type="http://schemas.openxmlformats.org/officeDocument/2006/relationships/font" Target="fonts/CrimsonTex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MerriweatherLight-bold.fntdata"/><Relationship Id="rId34" Type="http://schemas.openxmlformats.org/officeDocument/2006/relationships/font" Target="fonts/MerriweatherLight-regular.fntdata"/><Relationship Id="rId37" Type="http://schemas.openxmlformats.org/officeDocument/2006/relationships/font" Target="fonts/MerriweatherLight-boldItalic.fntdata"/><Relationship Id="rId36" Type="http://schemas.openxmlformats.org/officeDocument/2006/relationships/font" Target="fonts/MerriweatherLight-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rimsonText-boldItalic.fntdata"/><Relationship Id="rId50" Type="http://schemas.openxmlformats.org/officeDocument/2006/relationships/font" Target="fonts/CrimsonText-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7.xml"/><Relationship Id="rId55" Type="http://schemas.openxmlformats.org/officeDocument/2006/relationships/font" Target="fonts/OpenSans-boldItalic.fntdata"/><Relationship Id="rId10" Type="http://schemas.openxmlformats.org/officeDocument/2006/relationships/slide" Target="slides/slide6.xml"/><Relationship Id="rId54"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spaces/sohaibcs1/Image-to-Text-Summar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spaces/dalle-mini/dalle-mini"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Certo pessoal, vamos dar início a aulinha de image captioning, vale ressaltar antes que essa não é minha principal área de estudo e eu atualmente estou trabalhando com sentiment analysis em dados financeiros, porém eu tinha preparado esse material para o Grupo Turing e acho que é bem interessante os conceitos de image captioning que vamos abordar aqui.</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6b4b8c43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6b4b8c43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Sobre LTSM, b</a:t>
            </a:r>
            <a:r>
              <a:rPr lang="en" sz="1600"/>
              <a:t>asicamente são modelos de redes neurais recorrentes muito usados para o processamento de textos, as entradas são lidas de forma sequencial e o tipo de arquitetura das LSTM permitem que elas lembrem passagens importantes do texto enquanto tem permissão de se esquecer de partes menos relevantes.</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6b4b8c43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6b4b8c43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BERT é um tema muitíssimo complicado que o pessoal de NLP conhece mais, mas para essa aulinha vocês podem pensar no BERT como uma caixa preta.</a:t>
            </a:r>
            <a:endParaRPr sz="1600"/>
          </a:p>
          <a:p>
            <a:pPr indent="0" lvl="0" marL="0" rtl="0" algn="just">
              <a:spcBef>
                <a:spcPts val="0"/>
              </a:spcBef>
              <a:spcAft>
                <a:spcPts val="0"/>
              </a:spcAft>
              <a:buNone/>
            </a:pPr>
            <a:r>
              <a:rPr lang="en" sz="1600"/>
              <a:t>Basicamente para os fins de image captioning vocês podem pensar no BERT como um “faz-tudo”, isso é, ele é um modelo que tem conhecimento da língua e as funções da linguagem a nível </a:t>
            </a:r>
            <a:r>
              <a:rPr lang="en" sz="1600"/>
              <a:t>semântico.</a:t>
            </a:r>
            <a:endParaRPr sz="1600"/>
          </a:p>
          <a:p>
            <a:pPr indent="0" lvl="0" marL="0" rtl="0" algn="just">
              <a:spcBef>
                <a:spcPts val="0"/>
              </a:spcBef>
              <a:spcAft>
                <a:spcPts val="0"/>
              </a:spcAft>
              <a:buNone/>
            </a:pPr>
            <a:r>
              <a:rPr lang="en" sz="1600"/>
              <a:t>Para conseguir ter esse conhecimento o BERT utiliza de um mecanismo de atenção, que aliado a forma do treinamento deste modelo faz com que ele se torne extremamente eficaz em extrair o contexto relevante de uma certa palavra e em que momentos determinadas palavras são usadas, isso faz com que ele tenha uma boa codificação da língua.</a:t>
            </a:r>
            <a:endParaRPr sz="1600"/>
          </a:p>
          <a:p>
            <a:pPr indent="0" lvl="0" marL="0" rtl="0" algn="just">
              <a:spcBef>
                <a:spcPts val="0"/>
              </a:spcBef>
              <a:spcAft>
                <a:spcPts val="0"/>
              </a:spcAft>
              <a:buNone/>
            </a:pPr>
            <a:r>
              <a:rPr lang="en" sz="1600"/>
              <a:t>Vale lembrar que o treinamento do BERT utiliza máscara, ou seja, ele tenta predizer uma palavra dado o seu contexto, por exemplo se tivermos a frase “ontem passeei com meu &lt;MASK&gt;” o modelo terá que aprender que no lugar do gap está cachorro, dessa forma o modelo aprende quais são palavras semanticamente próximas.</a:t>
            </a:r>
            <a:endParaRPr sz="1600"/>
          </a:p>
          <a:p>
            <a:pPr indent="0" lvl="0" marL="0" rtl="0" algn="just">
              <a:spcBef>
                <a:spcPts val="0"/>
              </a:spcBef>
              <a:spcAft>
                <a:spcPts val="0"/>
              </a:spcAft>
              <a:buNone/>
            </a:pPr>
            <a:r>
              <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2ae1c6d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2ae1c6d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Vamos passar para os modelos utilizados</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2ae1c6d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2ae1c6d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Um dos primeiros métodos para image captioning é o Retrieval-Based, para ele utilizamos um modelo que basicamente recebemos uma imagem de input e o método Retrieval recupera uma legenda através de uma pool pré-determinada de legendas existentes, ou seja, seu modelo vai olhar para a imagem, pegar os principais atributos dela e um modelo interpretativo vai dizer qual das frases já existentes é a mais próxima para a imagem de entrada. Basicamente esse tipo de modelo tem uma abordagem de ranking, que significa que dada uma imagem você vai rankear qual é a melhor das frases prontas já existentes.</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A principal desvantagem desse modelo é que ele sempre assume que dada uma imagem, existe uma correspondente legenda adequada a ela, apesar de servir para casos específicos essa suposição dificilmente é verdadeira para casos mais gerais de uso da image captioning, sendo portanto um método com grandes limitações.</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No exemplo temos uma pool com três frases e nosso modelo basicamente rankeia qual das frases é mais condizente com a imagem de input, nesse caso naturalmente a frase “Um cachorro usando óculos” é a mais adequada.</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2ae1c6d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2ae1c6d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Outro modelo utilizado muito no começo da área foi o Template Based, esse modelo resolve parcialmente as limitações quanto à generalidade dos modelos Retrieval Based. Nesse novo modelo as legendas são geradas utilizando modelos fixos com alguns espaços em brancos e, basicamente, o modelo utilizado teria que preencher essas lacunas, dessa forma primeiramente tínhamos um modelo que extraia as principais features da imagem como Objeto que está na imagem, Verbo ou a Ação desse objeto e o local onde ele se encontra, essas features então são usadas para preencher os espaços em branco. Dessa forma o modelo é bem mais relevante dada a imagem de entrada, mas ainda apresenta várias limitações sintáticas e semânticas.</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Aqui no exemplo temos “O &lt;OBJ&gt; está &lt;AÇÃO&gt; em &lt;LOCAL&gt;” e nosso modelo prediz que “O cachorro está deitado em praia” e só por esse exemplo já percebemos a limitação sintática, pois não existe concordância entre a template e o local.</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6b4b8c4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6b4b8c4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Nessa nova etapa usamos modelos mais robustos e temos uma dicotomia maior entre o que é o modelo de imagem e o modelo de língua, vale ressaltar que nessa forma o CNN funciona como um encoder dos dados, enquanto a LTSM funciona como um decoder, dessa forma esse tipo de arquitetura é chamada de encoder-decoder.</a:t>
            </a:r>
            <a:endParaRPr sz="1600"/>
          </a:p>
          <a:p>
            <a:pPr indent="0" lvl="0" marL="0" rtl="0" algn="just">
              <a:spcBef>
                <a:spcPts val="0"/>
              </a:spcBef>
              <a:spcAft>
                <a:spcPts val="0"/>
              </a:spcAft>
              <a:buNone/>
            </a:pPr>
            <a:r>
              <a:rPr lang="en" sz="1600"/>
              <a:t>Para esse caso usamos CNN como um modelo de imagem, dessa forma a parte da CNN é responsável por extrair representações de alto nível da imagem e a </a:t>
            </a:r>
            <a:r>
              <a:rPr lang="en" sz="1600">
                <a:solidFill>
                  <a:schemeClr val="dk1"/>
                </a:solidFill>
              </a:rPr>
              <a:t>principal vantagem de empregar features globais da CNN reside em sua simplicidade e compactabilidade de representação, que abrange a capacidade de extrair e condensar informações de toda a entrada e considerar o contexto geral de uma imagem.</a:t>
            </a:r>
            <a:endParaRPr sz="1600">
              <a:solidFill>
                <a:schemeClr val="dk1"/>
              </a:solidFill>
            </a:endParaRPr>
          </a:p>
          <a:p>
            <a:pPr indent="0" lvl="0" marL="0" rtl="0" algn="just">
              <a:spcBef>
                <a:spcPts val="0"/>
              </a:spcBef>
              <a:spcAft>
                <a:spcPts val="0"/>
              </a:spcAft>
              <a:buNone/>
            </a:pPr>
            <a:r>
              <a:rPr lang="en" sz="1600">
                <a:solidFill>
                  <a:schemeClr val="dk1"/>
                </a:solidFill>
              </a:rPr>
              <a:t>Para o modelo de língua, temos como principal função a necessidade de predizer a probabilidade de uma certa sequência de palavras ocorrer em uma sentença, sendo crucial para a image captioning, dessa forma utilizamos a LTSM como nossa RNN, isso se deve ao fato de termos uma estrutura sequencial da língua e LTSM se mostrado uma boa alternativa.</a:t>
            </a:r>
            <a:endParaRPr sz="1600">
              <a:solidFill>
                <a:schemeClr val="dk1"/>
              </a:solidFill>
            </a:endParaRPr>
          </a:p>
          <a:p>
            <a:pPr indent="0" lvl="0" marL="0" rtl="0" algn="just">
              <a:spcBef>
                <a:spcPts val="0"/>
              </a:spcBef>
              <a:spcAft>
                <a:spcPts val="0"/>
              </a:spcAft>
              <a:buNone/>
            </a:pPr>
            <a:r>
              <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6b4b8c4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6b4b8c4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O estado da arte em image captioning basicamente segue a linha geral de tarefas de NLP utilizando transformers na arquitetura encoder-decoder vista anteriormente, então basicamente nós trocamos o bloco de LTSM por um modelo de língua que utiliza transformers para a geração do breve sumário, isso pode ser visto como uma tarefa sequence-to-sequence, em que pegamos parâmetros de saída da CNN e transformamos eles em uma breve descrição geral da imagem, o modelo de transformers apresenta resultados superiores aos comparados usando LTSM.</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7b039dc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7b039dc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Dentro das métricas passaremos por cima, bem superficialmente, por algumas das métricas utilizadas para a validação da image captioning</a:t>
            </a:r>
            <a:endParaRPr sz="1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7b039dc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7b039dc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BLEU (bilingual evaluation understudy) é um algoritmo para avaliar a qualidade do texto que foi traduzido por máquina de uma língua natural para outra. A qualidade é considerada a correspondência entre a saída de uma máquina e a de um humano.</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As pontuações são calculadas para segmentos individuais traduzidos - geralmente frases - comparando-os com um conjunto de traduções de referência de boa qualidade. Essas pontuações são então calculadas em média ao longo de todo o corpus para chegar a uma estimativa da qualidade geral da tradução. A inteligibilidade ou a correção gramatical não são levadas em consideração.</a:t>
            </a:r>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7b039dc1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7b039dc1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ROUGE (Recall-Oriented Understudy for Gisting Evaluation) é um conjunto de métricas usado para avaliar outputs de sumarização automática e tradução automática no processamento de linguagem natural. As métricas comparam um resumo ou tradução produzida automaticamente com uma referência ou um conjunto de referências (produzidas por humanos) resumo ou tradução. Basicamente o ROUGUE mede o overlap de n-grams entre o texto de saída e o ground-truth.</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6b4b8c43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6b4b8c43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Sobre o conteúdo dessa apresentação, primeiramente vamos ter uma breve introdução sobre o que é image captioning, passaremos por alguns adendos que facilitarão nosso entendimento, em seguida veremos os modelos e métricas que são usados para essa tarefa e por fim vou passar algumas ideias de usos para o image captioning além de um materialzinho extra.</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7b039dc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7b039dc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METEOR (Metric for Evaluation of Translation with Explicit ORdering) é uma métrica para a avaliação da saída de tradução automática. A métrica é baseada na média harmônica de precisão de unigrama e recall, com recall ponderado maior que precisão. A métrica foi projetada para corrigir alguns dos problemas encontrados na métrica BLEU. </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2ae1c6db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2ae1c6db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Vale citar também alguns usos para o image captioning</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8fdcdd6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8fdcdd6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1"/>
                </a:solidFill>
              </a:rPr>
              <a:t>Naturalmente a primeira coisa que vem na nossa cabeça é o uso como o #PraCegoVer, essa hashtag surgiu como um</a:t>
            </a:r>
            <a:r>
              <a:rPr lang="en" sz="1600">
                <a:solidFill>
                  <a:schemeClr val="dk1"/>
                </a:solidFill>
                <a:highlight>
                  <a:srgbClr val="FFFDFB"/>
                </a:highlight>
              </a:rPr>
              <a:t> movimento que consiste em despertar a atenção dos usuários, para que coloquem uma descrição detalhada da imagem utilizada em suas publicações em mídias sociais. Estas informações serão reproduzidas em aplicativos de áudio descrição destinados, principalmente, para deficientes visuais. E o uso de image captioning pode ajudar a gerar essas descrições de forma automática. Vale citar que algumas páginas de notícias como a FolhaDeSP já utiliza essa hashtag em todas as postagens, podendo ser usada como base de treinamento para um modelo criado.</a:t>
            </a:r>
            <a:endParaRPr sz="1600">
              <a:solidFill>
                <a:schemeClr val="dk1"/>
              </a:solidFill>
            </a:endParaRPr>
          </a:p>
          <a:p>
            <a:pPr indent="0" lvl="0" marL="0" rtl="0" algn="l">
              <a:spcBef>
                <a:spcPts val="1000"/>
              </a:spcBef>
              <a:spcAft>
                <a:spcPts val="0"/>
              </a:spcAft>
              <a:buNone/>
            </a:pPr>
            <a:r>
              <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8fdcdd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8fdcdd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Outro uso interessante é na área médica que image captioning é usado para gerar breves descrições de análises médicas de forma rápida, no artigo que eu encontrei esse processo é usado para o estudo de ultrassom (no caso de gravidez), plano axial (para exames no cérebro) e opacidade nodal (em exames de pulmões) entre outras, além de facilitar a análise por um especialista, deixa os resultados de exames mais fáceis para entendimento por </a:t>
            </a:r>
            <a:r>
              <a:rPr lang="en" sz="1600"/>
              <a:t>pessoas</a:t>
            </a:r>
            <a:r>
              <a:rPr lang="en" sz="1600"/>
              <a:t> leigas no assunto</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7b039dc1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7b039dc1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 para finalizar segue um materialzinho extra</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7b039dc1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7b039dc1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Primeiramente o Image to Text Summary é um modelo do Hugging Face que pode ser usado para image captioning, nele você coloca qualquer imagem sua e ele gera uma breve descrição, é bem divertido de usar e o link está aqui para vocês, se alguém quiser testar: </a:t>
            </a:r>
            <a:r>
              <a:rPr lang="en" sz="1600" u="sng">
                <a:solidFill>
                  <a:schemeClr val="dk1"/>
                </a:solidFill>
                <a:hlinkClick r:id="rId2">
                  <a:extLst>
                    <a:ext uri="{A12FA001-AC4F-418D-AE19-62706E023703}">
                      <ahyp:hlinkClr val="tx"/>
                    </a:ext>
                  </a:extLst>
                </a:hlinkClick>
              </a:rPr>
              <a:t>https://huggingface.co/spaces/sohaibcs1/Image-to-Text-Summary</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7b039dc1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7b039dc1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Outra tarefa interessante é a Text-to-Image, que basicamente é o inverso da tarefa de image captioning, ou seja, dado uma breve descrição você gera um conjunto de imagens. Também é um modelo extremamente divertido de usar e testar os resultados, dentro da página do modelo DALL-E tem vários exemplos que outros usuários fizeram e a maioria é bem engraçado, e para terminar essa aulinha eu usei o modelo para definir como que um cachorro utilizaria as calças, é do jeito 1 ou do jeito 2? O modelo favorece o tipo 1, e para quem quiser brincar com esse modelo segue o link: </a:t>
            </a:r>
            <a:r>
              <a:rPr lang="en" sz="1600" u="sng">
                <a:solidFill>
                  <a:schemeClr val="dk1"/>
                </a:solidFill>
                <a:hlinkClick r:id="rId2">
                  <a:extLst>
                    <a:ext uri="{A12FA001-AC4F-418D-AE19-62706E023703}">
                      <ahyp:hlinkClr val="tx"/>
                    </a:ext>
                  </a:extLst>
                </a:hlinkClick>
              </a:rPr>
              <a:t>https://huggingface.co/spaces/dalle-mini/dalle-mini</a:t>
            </a:r>
            <a:endParaRPr sz="16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40c67063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40c67063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40c6706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40c6706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40c67063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240c67063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2a50d0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2a50d0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Vamos começar pelo começo então</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2a50d027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2a50d027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Image Captioning é a tarefa de descrever o conteúdo visual de uma imagem em linguagem natural, empregando um sistema de entendimento visual e um modelo de língua capaz de gerar sentenças significativas e sintaticamente corretas.</a:t>
            </a:r>
            <a:endParaRPr sz="1600"/>
          </a:p>
          <a:p>
            <a:pPr indent="0" lvl="0" marL="0" rtl="0" algn="just">
              <a:spcBef>
                <a:spcPts val="0"/>
              </a:spcBef>
              <a:spcAft>
                <a:spcPts val="0"/>
              </a:spcAft>
              <a:buNone/>
            </a:pPr>
            <a:r>
              <a:rPr lang="en" sz="1600"/>
              <a:t>Nesse tipo de tarefa o modelo como um todo deve observar a imagem e conseguir inferir objetos, ações e suas relações, além de features que podem estar ocultas na imagem para criar uma boa e curta descrição sobre o input.</a:t>
            </a:r>
            <a:endParaRPr sz="1600"/>
          </a:p>
          <a:p>
            <a:pPr indent="0" lvl="0" marL="0" rtl="0" algn="just">
              <a:spcBef>
                <a:spcPts val="0"/>
              </a:spcBef>
              <a:spcAft>
                <a:spcPts val="0"/>
              </a:spcAft>
              <a:buNone/>
            </a:pPr>
            <a:r>
              <a:rPr lang="en" sz="1600"/>
              <a:t>Temos ao lado alguns exemplos da tarefa de image captioning que foram realizadas em um conjunto de fotos, podemos ver nos exemplos um garoto jogando basquete, dois cachorros brincando na grama entre outros</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2ae1c6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2ae1c6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Podemos dividir a tarefa de Image Captioning em dois grupos de tarefas, uma responsável pela visão computacional e outra pela parte de processamento de linguagem natural</a:t>
            </a:r>
            <a:endParaRPr sz="1600"/>
          </a:p>
          <a:p>
            <a:pPr indent="0" lvl="0" marL="0" rtl="0" algn="just">
              <a:spcBef>
                <a:spcPts val="0"/>
              </a:spcBef>
              <a:spcAft>
                <a:spcPts val="0"/>
              </a:spcAft>
              <a:buNone/>
            </a:pPr>
            <a:r>
              <a:rPr lang="en" sz="1600"/>
              <a:t>De modo geral a parte de visão computacional é a responsável por extrair features da imagem, ou seja, realizar a detecção de objetos e vetorizar as principais features que existem na imagem, basicamente a visão computacional vai transformar a imagem em algo que possa ser lido pelo modelo de língua</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6b4b8c43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6b4b8c43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Entrando na parte de NLP temos de modo geral, que a principal tarefa do modelo de língua é o de combinar as informações recebidas pela etapa de visão computacional com informações semânticas, ou seja, que dizem respeito a língua e suas interações, além de ser responsável por gerar uma breve passagem de texto curta e altamente informativa sobre a imagem.</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6b4b8c43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6b4b8c43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Vamos passar para alguns adendos que vão facilitar nosso entendimento</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6b4b8c43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6b4b8c43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Primeiramente falando sobre detecção de objetos, basicamente detecção de objetos é a identificação de múltiplos instâncias de objetos semânticos de uma ou mais classes, traduzindo, isso significa olhar para uma imagem e identificar as múltiplas coisas que existem nelas, acho que é mais fácil olhar pela imagem de exemplo que fica bem mais intuitivo.</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No exemplo temos primeiro uma etapa de classificação em que apenas falamos se na imagem há ou não a presença de um gato, já na segunda que conta com localização também temos as bounding boxes (que é a caixa que contorna o objeto), por fim na detecção de objetos temos não só a classificação como a localização de múltiplos objetos, no exemplo temos um gato, um cachorro e um pato.</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2ae1c6d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2ae1c6d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CNN são um tipo especial de camadas neurais que transformam os valores de entrada por meio de uma convolução, basicamente teremos um filtro nxn com valores inicialmente aleatórios, que serão </a:t>
            </a:r>
            <a:r>
              <a:rPr lang="en" sz="1600"/>
              <a:t>aprendidos</a:t>
            </a:r>
            <a:r>
              <a:rPr lang="en" sz="1600"/>
              <a:t> pelo modelo, esse filtro vai realizar o produto escalar ou dot product em cada parcela da imagem de entrada.</a:t>
            </a:r>
            <a:endParaRPr sz="1600"/>
          </a:p>
          <a:p>
            <a:pPr indent="0" lvl="0" marL="0" rtl="0" algn="just">
              <a:spcBef>
                <a:spcPts val="0"/>
              </a:spcBef>
              <a:spcAft>
                <a:spcPts val="0"/>
              </a:spcAft>
              <a:buNone/>
            </a:pPr>
            <a:r>
              <a:rPr lang="en" sz="1600"/>
              <a:t>Esse tipo de arquitetura é muito relevante para a análise de imagens, pois permite um reconhecimento de padrões desde linhas e formas geométricas, até estruturas complexas como rostos de cachorros, por exemplo.</a:t>
            </a:r>
            <a:endParaRPr sz="1600"/>
          </a:p>
          <a:p>
            <a:pPr indent="0" lvl="0" marL="0" rtl="0" algn="just">
              <a:spcBef>
                <a:spcPts val="0"/>
              </a:spcBef>
              <a:spcAft>
                <a:spcPts val="0"/>
              </a:spcAft>
              <a:buNone/>
            </a:pPr>
            <a:r>
              <a:rPr lang="en" sz="1600"/>
              <a:t>No exemplo ao lado vemos a operação de convolução, em que um filtro 3x3 percorre toda nossa imagem de entrada realizando o produto escalar sobre ela.</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huggingface.co/spaces/sohaibcs1/Image-to-Text-Summary" TargetMode="External"/><Relationship Id="rId4" Type="http://schemas.openxmlformats.org/officeDocument/2006/relationships/image" Target="../media/image5.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huggingface.co/spaces/dalle-mini/dalle-mini" TargetMode="External"/><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arxiv.org/pdf/1502.03044.pdf" TargetMode="External"/><Relationship Id="rId4" Type="http://schemas.openxmlformats.org/officeDocument/2006/relationships/hyperlink" Target="https://www.tensorflow.org/tutorials/text/image_captioning" TargetMode="External"/><Relationship Id="rId9" Type="http://schemas.openxmlformats.org/officeDocument/2006/relationships/hyperlink" Target="https://iopscience.iop.org/article/10.1088/1742-6596/1854/1/012048/pdf" TargetMode="External"/><Relationship Id="rId5" Type="http://schemas.openxmlformats.org/officeDocument/2006/relationships/hyperlink" Target="https://towardsdatascience.com/image-captioning-in-deep-learning-9cd23fb4d8d2" TargetMode="External"/><Relationship Id="rId6" Type="http://schemas.openxmlformats.org/officeDocument/2006/relationships/hyperlink" Target="https://iopscience.iop.org/article/10.1088/1742-6596/1748/4/042060/pdf" TargetMode="External"/><Relationship Id="rId7" Type="http://schemas.openxmlformats.org/officeDocument/2006/relationships/hyperlink" Target="https://link.springer.com/content/pdf/10.1007/978-3-642-15561-1_2.pdf" TargetMode="External"/><Relationship Id="rId8" Type="http://schemas.openxmlformats.org/officeDocument/2006/relationships/hyperlink" Target="https://sci-hub.se/https://doi.org/10.1145/3295748" TargetMode="External"/><Relationship Id="rId11" Type="http://schemas.openxmlformats.org/officeDocument/2006/relationships/hyperlink" Target="https://ieeexplore.ieee.org/stamp/stamp.jsp?tp=&amp;arnumber=9226120" TargetMode="External"/><Relationship Id="rId10" Type="http://schemas.openxmlformats.org/officeDocument/2006/relationships/hyperlink" Target="https://downloads.hindawi.com/journals/cin/2022/9638438.pdf" TargetMode="External"/><Relationship Id="rId12" Type="http://schemas.openxmlformats.org/officeDocument/2006/relationships/hyperlink" Target="https://iq.opengenus.org/automatic-image-annota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ieeexplore.ieee.org/stamp/stamp.jsp?arnumber=9087226" TargetMode="External"/><Relationship Id="rId4" Type="http://schemas.openxmlformats.org/officeDocument/2006/relationships/hyperlink" Target="https://iopscience.iop.org/article/10.1088/1742-6596/1914/1/012053/pdf" TargetMode="External"/><Relationship Id="rId9" Type="http://schemas.openxmlformats.org/officeDocument/2006/relationships/hyperlink" Target="https://arxiv.org/pdf/2107.06912.pdf" TargetMode="External"/><Relationship Id="rId5" Type="http://schemas.openxmlformats.org/officeDocument/2006/relationships/hyperlink" Target="https://iopscience.iop.org/article/10.1088/1742-6596/1748/4/042060/pdf" TargetMode="External"/><Relationship Id="rId6" Type="http://schemas.openxmlformats.org/officeDocument/2006/relationships/hyperlink" Target="https://downloads.hindawi.com/journals/complexity/2021/5538927.pdf" TargetMode="External"/><Relationship Id="rId7" Type="http://schemas.openxmlformats.org/officeDocument/2006/relationships/hyperlink" Target="https://www.mdpi.com/2076-3417/9/10/2024" TargetMode="External"/><Relationship Id="rId8" Type="http://schemas.openxmlformats.org/officeDocument/2006/relationships/hyperlink" Target="https://link.springer.com/content/pdf/10.1007/s00371-018-1566-y.pdf" TargetMode="External"/><Relationship Id="rId10" Type="http://schemas.openxmlformats.org/officeDocument/2006/relationships/hyperlink" Target="https://dl.acm.org/doi/pdf/10.1145/329574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s://cvit.iiit.ac.in/usodi/Docfig.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ctrTitle"/>
          </p:nvPr>
        </p:nvSpPr>
        <p:spPr>
          <a:xfrm>
            <a:off x="1039975" y="154545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a:t>
            </a:r>
            <a:endParaRPr/>
          </a:p>
          <a:p>
            <a:pPr indent="0" lvl="0" marL="0" rtl="0" algn="ctr">
              <a:spcBef>
                <a:spcPts val="0"/>
              </a:spcBef>
              <a:spcAft>
                <a:spcPts val="0"/>
              </a:spcAft>
              <a:buNone/>
            </a:pPr>
            <a:r>
              <a:rPr lang="en"/>
              <a:t>Captioning</a:t>
            </a:r>
            <a:endParaRPr/>
          </a:p>
        </p:txBody>
      </p:sp>
      <p:pic>
        <p:nvPicPr>
          <p:cNvPr id="246" name="Google Shape;246;p34"/>
          <p:cNvPicPr preferRelativeResize="0"/>
          <p:nvPr/>
        </p:nvPicPr>
        <p:blipFill>
          <a:blip r:embed="rId3">
            <a:alphaModFix/>
          </a:blip>
          <a:stretch>
            <a:fillRect/>
          </a:stretch>
        </p:blipFill>
        <p:spPr>
          <a:xfrm>
            <a:off x="0" y="4396816"/>
            <a:ext cx="1828797" cy="4663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Tipo de rede que consegue guardar apenas informações relevantes do texto de entrada</a:t>
            </a:r>
            <a:endParaRPr/>
          </a:p>
          <a:p>
            <a:pPr indent="-317500" lvl="0" marL="457200" rtl="0" algn="just">
              <a:spcBef>
                <a:spcPts val="0"/>
              </a:spcBef>
              <a:spcAft>
                <a:spcPts val="0"/>
              </a:spcAft>
              <a:buSzPts val="1400"/>
              <a:buChar char="-"/>
            </a:pPr>
            <a:r>
              <a:rPr lang="en"/>
              <a:t>Processa o texto de forma sequencial e, da forma como é construída, as operações permitem o modelo lembrar ou esquecer informações</a:t>
            </a:r>
            <a:endParaRPr/>
          </a:p>
        </p:txBody>
      </p:sp>
      <p:sp>
        <p:nvSpPr>
          <p:cNvPr id="326" name="Google Shape;326;p43"/>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a:t>
            </a:r>
            <a:endParaRPr/>
          </a:p>
        </p:txBody>
      </p:sp>
      <p:pic>
        <p:nvPicPr>
          <p:cNvPr id="327" name="Google Shape;327;p43"/>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28" name="Google Shape;328;p43"/>
          <p:cNvPicPr preferRelativeResize="0"/>
          <p:nvPr/>
        </p:nvPicPr>
        <p:blipFill>
          <a:blip r:embed="rId4">
            <a:alphaModFix/>
          </a:blip>
          <a:stretch>
            <a:fillRect/>
          </a:stretch>
        </p:blipFill>
        <p:spPr>
          <a:xfrm>
            <a:off x="5047950" y="853813"/>
            <a:ext cx="4096050" cy="34358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É um tema complexo, para essa aula basicamente é necessário saber que é um modelo que conhece a língua e funções da linguagem</a:t>
            </a:r>
            <a:endParaRPr/>
          </a:p>
          <a:p>
            <a:pPr indent="-317500" lvl="0" marL="457200" rtl="0" algn="just">
              <a:spcBef>
                <a:spcPts val="0"/>
              </a:spcBef>
              <a:spcAft>
                <a:spcPts val="0"/>
              </a:spcAft>
              <a:buSzPts val="1400"/>
              <a:buChar char="-"/>
            </a:pPr>
            <a:r>
              <a:rPr lang="en"/>
              <a:t>É constituído por módulos de atenção que conseguem extrair o contexto relevante de uma determinada palavra</a:t>
            </a:r>
            <a:endParaRPr/>
          </a:p>
        </p:txBody>
      </p:sp>
      <p:sp>
        <p:nvSpPr>
          <p:cNvPr id="334" name="Google Shape;334;p44"/>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a:t>
            </a:r>
            <a:endParaRPr/>
          </a:p>
        </p:txBody>
      </p:sp>
      <p:pic>
        <p:nvPicPr>
          <p:cNvPr id="335" name="Google Shape;335;p44"/>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36" name="Google Shape;336;p44"/>
          <p:cNvPicPr preferRelativeResize="0"/>
          <p:nvPr/>
        </p:nvPicPr>
        <p:blipFill rotWithShape="1">
          <a:blip r:embed="rId4">
            <a:alphaModFix/>
          </a:blip>
          <a:srcRect b="0" l="24281" r="21795" t="0"/>
          <a:stretch/>
        </p:blipFill>
        <p:spPr>
          <a:xfrm>
            <a:off x="5599750" y="921591"/>
            <a:ext cx="3544251" cy="33003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Modelos</a:t>
            </a:r>
            <a:endParaRPr/>
          </a:p>
        </p:txBody>
      </p:sp>
      <p:sp>
        <p:nvSpPr>
          <p:cNvPr id="342" name="Google Shape;342;p45"/>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.1</a:t>
            </a:r>
            <a:endParaRPr/>
          </a:p>
        </p:txBody>
      </p:sp>
      <p:sp>
        <p:nvSpPr>
          <p:cNvPr id="343" name="Google Shape;343;p45"/>
          <p:cNvSpPr txBox="1"/>
          <p:nvPr>
            <p:ph idx="1" type="subTitle"/>
          </p:nvPr>
        </p:nvSpPr>
        <p:spPr>
          <a:xfrm>
            <a:off x="1400850" y="3279625"/>
            <a:ext cx="6342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Primeiras abordagens de modelos para Image Captioning</a:t>
            </a:r>
            <a:endParaRPr/>
          </a:p>
        </p:txBody>
      </p:sp>
      <p:pic>
        <p:nvPicPr>
          <p:cNvPr id="344" name="Google Shape;344;p45"/>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A legenda gerada para a imagem de entrada é recuperada de uma pool de captions pré-existentes</a:t>
            </a:r>
            <a:endParaRPr/>
          </a:p>
          <a:p>
            <a:pPr indent="-317500" lvl="0" marL="457200" rtl="0" algn="just">
              <a:spcBef>
                <a:spcPts val="0"/>
              </a:spcBef>
              <a:spcAft>
                <a:spcPts val="0"/>
              </a:spcAft>
              <a:buSzPts val="1400"/>
              <a:buChar char="-"/>
            </a:pPr>
            <a:r>
              <a:rPr lang="en"/>
              <a:t>A legenda que está mais próxima do input é considerada sua legenda</a:t>
            </a:r>
            <a:endParaRPr/>
          </a:p>
          <a:p>
            <a:pPr indent="-317500" lvl="0" marL="457200" rtl="0" algn="just">
              <a:spcBef>
                <a:spcPts val="0"/>
              </a:spcBef>
              <a:spcAft>
                <a:spcPts val="0"/>
              </a:spcAft>
              <a:buSzPts val="1400"/>
              <a:buChar char="-"/>
            </a:pPr>
            <a:r>
              <a:rPr lang="en"/>
              <a:t>Basicamente é uma task de ranking</a:t>
            </a:r>
            <a:endParaRPr/>
          </a:p>
          <a:p>
            <a:pPr indent="-317500" lvl="0" marL="457200" rtl="0" algn="just">
              <a:spcBef>
                <a:spcPts val="0"/>
              </a:spcBef>
              <a:spcAft>
                <a:spcPts val="0"/>
              </a:spcAft>
              <a:buSzPts val="1400"/>
              <a:buChar char="-"/>
            </a:pPr>
            <a:r>
              <a:rPr lang="en"/>
              <a:t>O princípio desse modelo é que sempre existe uma frase que é permitida para a imagem de entrada</a:t>
            </a:r>
            <a:endParaRPr/>
          </a:p>
        </p:txBody>
      </p:sp>
      <p:sp>
        <p:nvSpPr>
          <p:cNvPr id="350" name="Google Shape;350;p46"/>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Retrieval-Based: </a:t>
            </a:r>
            <a:endParaRPr/>
          </a:p>
        </p:txBody>
      </p:sp>
      <p:pic>
        <p:nvPicPr>
          <p:cNvPr id="351" name="Google Shape;351;p46"/>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52" name="Google Shape;352;p46"/>
          <p:cNvPicPr preferRelativeResize="0"/>
          <p:nvPr/>
        </p:nvPicPr>
        <p:blipFill>
          <a:blip r:embed="rId4">
            <a:alphaModFix/>
          </a:blip>
          <a:stretch>
            <a:fillRect/>
          </a:stretch>
        </p:blipFill>
        <p:spPr>
          <a:xfrm>
            <a:off x="5047950" y="1857925"/>
            <a:ext cx="4096051" cy="202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Este método utiliza uma template parcialmente preenchida e uma abordagem de fill-the-gaps para predizer qual a caption que será usada</a:t>
            </a:r>
            <a:endParaRPr/>
          </a:p>
          <a:p>
            <a:pPr indent="-317500" lvl="0" marL="457200" rtl="0" algn="just">
              <a:spcBef>
                <a:spcPts val="0"/>
              </a:spcBef>
              <a:spcAft>
                <a:spcPts val="0"/>
              </a:spcAft>
              <a:buSzPts val="1400"/>
              <a:buChar char="-"/>
            </a:pPr>
            <a:r>
              <a:rPr lang="en"/>
              <a:t>É usado um modelo para obter o objeto, a ação e a cena</a:t>
            </a:r>
            <a:endParaRPr/>
          </a:p>
          <a:p>
            <a:pPr indent="-317500" lvl="0" marL="457200" rtl="0" algn="just">
              <a:spcBef>
                <a:spcPts val="0"/>
              </a:spcBef>
              <a:spcAft>
                <a:spcPts val="0"/>
              </a:spcAft>
              <a:buSzPts val="1400"/>
              <a:buChar char="-"/>
            </a:pPr>
            <a:r>
              <a:rPr lang="en"/>
              <a:t>Esses dados então são combinados e escolhe-se a melhor frase formada</a:t>
            </a:r>
            <a:endParaRPr/>
          </a:p>
        </p:txBody>
      </p:sp>
      <p:sp>
        <p:nvSpPr>
          <p:cNvPr id="358" name="Google Shape;358;p47"/>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Based:</a:t>
            </a:r>
            <a:endParaRPr/>
          </a:p>
        </p:txBody>
      </p:sp>
      <p:pic>
        <p:nvPicPr>
          <p:cNvPr id="359" name="Google Shape;359;p47"/>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60" name="Google Shape;360;p47"/>
          <p:cNvPicPr preferRelativeResize="0"/>
          <p:nvPr/>
        </p:nvPicPr>
        <p:blipFill>
          <a:blip r:embed="rId4">
            <a:alphaModFix/>
          </a:blip>
          <a:stretch>
            <a:fillRect/>
          </a:stretch>
        </p:blipFill>
        <p:spPr>
          <a:xfrm>
            <a:off x="5047950" y="1823925"/>
            <a:ext cx="4096051" cy="2096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Utiliza a arquitetura de modelo de visão computacional (CNN) + modelo de linguagem (LTSM)</a:t>
            </a:r>
            <a:endParaRPr/>
          </a:p>
          <a:p>
            <a:pPr indent="-317500" lvl="0" marL="457200" rtl="0" algn="just">
              <a:spcBef>
                <a:spcPts val="0"/>
              </a:spcBef>
              <a:spcAft>
                <a:spcPts val="0"/>
              </a:spcAft>
              <a:buSzPts val="1400"/>
              <a:buChar char="-"/>
            </a:pPr>
            <a:r>
              <a:rPr lang="en"/>
              <a:t>CNN é usada para preservar as features da imagem e suas informações</a:t>
            </a:r>
            <a:endParaRPr/>
          </a:p>
          <a:p>
            <a:pPr indent="-317500" lvl="0" marL="457200" rtl="0" algn="just">
              <a:spcBef>
                <a:spcPts val="0"/>
              </a:spcBef>
              <a:spcAft>
                <a:spcPts val="0"/>
              </a:spcAft>
              <a:buSzPts val="1400"/>
              <a:buChar char="-"/>
            </a:pPr>
            <a:r>
              <a:rPr lang="en"/>
              <a:t>LTSM lida com qualquer tipo de dado sequencial e gera a sequência de palavras</a:t>
            </a:r>
            <a:endParaRPr/>
          </a:p>
        </p:txBody>
      </p:sp>
      <p:sp>
        <p:nvSpPr>
          <p:cNvPr id="366" name="Google Shape;366;p48"/>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 LTSM:</a:t>
            </a:r>
            <a:endParaRPr/>
          </a:p>
        </p:txBody>
      </p:sp>
      <p:pic>
        <p:nvPicPr>
          <p:cNvPr id="367" name="Google Shape;367;p48"/>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68" name="Google Shape;368;p48"/>
          <p:cNvPicPr preferRelativeResize="0"/>
          <p:nvPr/>
        </p:nvPicPr>
        <p:blipFill>
          <a:blip r:embed="rId4">
            <a:alphaModFix/>
          </a:blip>
          <a:stretch>
            <a:fillRect/>
          </a:stretch>
        </p:blipFill>
        <p:spPr>
          <a:xfrm>
            <a:off x="5148200" y="2026825"/>
            <a:ext cx="3995801" cy="169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O estado da arte em image captioning basicamente utiliza os transformers</a:t>
            </a:r>
            <a:endParaRPr/>
          </a:p>
          <a:p>
            <a:pPr indent="-317500" lvl="0" marL="457200" rtl="0" algn="just">
              <a:spcBef>
                <a:spcPts val="0"/>
              </a:spcBef>
              <a:spcAft>
                <a:spcPts val="0"/>
              </a:spcAft>
              <a:buSzPts val="1400"/>
              <a:buChar char="-"/>
            </a:pPr>
            <a:r>
              <a:rPr lang="en"/>
              <a:t>CNN novamente é utilizada para extrair features visuais</a:t>
            </a:r>
            <a:endParaRPr/>
          </a:p>
          <a:p>
            <a:pPr indent="-317500" lvl="0" marL="457200" rtl="0" algn="just">
              <a:spcBef>
                <a:spcPts val="0"/>
              </a:spcBef>
              <a:spcAft>
                <a:spcPts val="0"/>
              </a:spcAft>
              <a:buSzPts val="1400"/>
              <a:buChar char="-"/>
            </a:pPr>
            <a:r>
              <a:rPr lang="en"/>
              <a:t>Modelos como BERT (transformer) são usados como modelo de língua</a:t>
            </a:r>
            <a:endParaRPr/>
          </a:p>
        </p:txBody>
      </p:sp>
      <p:sp>
        <p:nvSpPr>
          <p:cNvPr id="374" name="Google Shape;374;p49"/>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Estado-da-Arte: CNN + Transformer</a:t>
            </a:r>
            <a:endParaRPr/>
          </a:p>
        </p:txBody>
      </p:sp>
      <p:pic>
        <p:nvPicPr>
          <p:cNvPr id="375" name="Google Shape;375;p49"/>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76" name="Google Shape;376;p49"/>
          <p:cNvPicPr preferRelativeResize="0"/>
          <p:nvPr/>
        </p:nvPicPr>
        <p:blipFill>
          <a:blip r:embed="rId4">
            <a:alphaModFix/>
          </a:blip>
          <a:stretch>
            <a:fillRect/>
          </a:stretch>
        </p:blipFill>
        <p:spPr>
          <a:xfrm>
            <a:off x="4743148" y="957500"/>
            <a:ext cx="4400850" cy="1641768"/>
          </a:xfrm>
          <a:prstGeom prst="rect">
            <a:avLst/>
          </a:prstGeom>
          <a:noFill/>
          <a:ln>
            <a:noFill/>
          </a:ln>
        </p:spPr>
      </p:pic>
      <p:pic>
        <p:nvPicPr>
          <p:cNvPr id="377" name="Google Shape;377;p49"/>
          <p:cNvPicPr preferRelativeResize="0"/>
          <p:nvPr/>
        </p:nvPicPr>
        <p:blipFill>
          <a:blip r:embed="rId5">
            <a:alphaModFix/>
          </a:blip>
          <a:stretch>
            <a:fillRect/>
          </a:stretch>
        </p:blipFill>
        <p:spPr>
          <a:xfrm>
            <a:off x="4743150" y="2599276"/>
            <a:ext cx="4400849" cy="21871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Métricas</a:t>
            </a:r>
            <a:endParaRPr/>
          </a:p>
        </p:txBody>
      </p:sp>
      <p:sp>
        <p:nvSpPr>
          <p:cNvPr id="383" name="Google Shape;383;p50"/>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384" name="Google Shape;384;p50"/>
          <p:cNvSpPr txBox="1"/>
          <p:nvPr>
            <p:ph idx="1" type="subTitle"/>
          </p:nvPr>
        </p:nvSpPr>
        <p:spPr>
          <a:xfrm>
            <a:off x="1400850" y="3279625"/>
            <a:ext cx="6342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Primeiras abordagens de métricas para Image Captioning</a:t>
            </a:r>
            <a:endParaRPr/>
          </a:p>
        </p:txBody>
      </p:sp>
      <p:pic>
        <p:nvPicPr>
          <p:cNvPr id="385" name="Google Shape;385;p50"/>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Usado prioritariamente para avaliar tradução automática</a:t>
            </a:r>
            <a:endParaRPr/>
          </a:p>
          <a:p>
            <a:pPr indent="-317500" lvl="0" marL="457200" rtl="0" algn="just">
              <a:spcBef>
                <a:spcPts val="0"/>
              </a:spcBef>
              <a:spcAft>
                <a:spcPts val="0"/>
              </a:spcAft>
              <a:buSzPts val="1400"/>
              <a:buChar char="-"/>
            </a:pPr>
            <a:r>
              <a:rPr lang="en"/>
              <a:t>Avalia a qualidade do texto traduzido através da correspondência entre a saída de uma máquina e a de um humano</a:t>
            </a:r>
            <a:endParaRPr/>
          </a:p>
        </p:txBody>
      </p:sp>
      <p:sp>
        <p:nvSpPr>
          <p:cNvPr id="391" name="Google Shape;391;p51"/>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a:t>
            </a:r>
            <a:endParaRPr/>
          </a:p>
        </p:txBody>
      </p:sp>
      <p:pic>
        <p:nvPicPr>
          <p:cNvPr id="392" name="Google Shape;392;p51"/>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93" name="Google Shape;393;p51"/>
          <p:cNvPicPr preferRelativeResize="0"/>
          <p:nvPr/>
        </p:nvPicPr>
        <p:blipFill>
          <a:blip r:embed="rId4">
            <a:alphaModFix/>
          </a:blip>
          <a:stretch>
            <a:fillRect/>
          </a:stretch>
        </p:blipFill>
        <p:spPr>
          <a:xfrm>
            <a:off x="5047950" y="2007650"/>
            <a:ext cx="4096050" cy="1728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Usado para avaliar tradução e sumarização automática</a:t>
            </a:r>
            <a:endParaRPr/>
          </a:p>
          <a:p>
            <a:pPr indent="-317500" lvl="0" marL="457200" rtl="0" algn="just">
              <a:spcBef>
                <a:spcPts val="0"/>
              </a:spcBef>
              <a:spcAft>
                <a:spcPts val="0"/>
              </a:spcAft>
              <a:buSzPts val="1400"/>
              <a:buChar char="-"/>
            </a:pPr>
            <a:r>
              <a:rPr lang="en"/>
              <a:t>Comparam o texto produzido pelo modelo com um texto ground truth produzido por humanos</a:t>
            </a:r>
            <a:endParaRPr/>
          </a:p>
          <a:p>
            <a:pPr indent="-317500" lvl="0" marL="457200" rtl="0" algn="just">
              <a:spcBef>
                <a:spcPts val="0"/>
              </a:spcBef>
              <a:spcAft>
                <a:spcPts val="0"/>
              </a:spcAft>
              <a:buSzPts val="1400"/>
              <a:buChar char="-"/>
            </a:pPr>
            <a:r>
              <a:rPr lang="en"/>
              <a:t>Basicamente o ROGUE mede o overlap de n-grams entre o texto de saída e o ground truth, no caso ao lado temos o ROGUE-1</a:t>
            </a:r>
            <a:endParaRPr/>
          </a:p>
        </p:txBody>
      </p:sp>
      <p:sp>
        <p:nvSpPr>
          <p:cNvPr id="399" name="Google Shape;399;p52"/>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ROGUE</a:t>
            </a:r>
            <a:endParaRPr/>
          </a:p>
        </p:txBody>
      </p:sp>
      <p:pic>
        <p:nvPicPr>
          <p:cNvPr id="400" name="Google Shape;400;p52"/>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401" name="Google Shape;401;p52"/>
          <p:cNvPicPr preferRelativeResize="0"/>
          <p:nvPr/>
        </p:nvPicPr>
        <p:blipFill>
          <a:blip r:embed="rId4">
            <a:alphaModFix/>
          </a:blip>
          <a:stretch>
            <a:fillRect/>
          </a:stretch>
        </p:blipFill>
        <p:spPr>
          <a:xfrm>
            <a:off x="5036350" y="2357350"/>
            <a:ext cx="4107649" cy="110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Sumário</a:t>
            </a:r>
            <a:endParaRPr/>
          </a:p>
        </p:txBody>
      </p:sp>
      <p:sp>
        <p:nvSpPr>
          <p:cNvPr id="252" name="Google Shape;252;p35"/>
          <p:cNvSpPr txBox="1"/>
          <p:nvPr>
            <p:ph idx="3" type="subTitle"/>
          </p:nvPr>
        </p:nvSpPr>
        <p:spPr>
          <a:xfrm>
            <a:off x="1655200" y="1764119"/>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Introdução</a:t>
            </a:r>
            <a:endParaRPr/>
          </a:p>
        </p:txBody>
      </p:sp>
      <p:sp>
        <p:nvSpPr>
          <p:cNvPr id="253" name="Google Shape;253;p35"/>
          <p:cNvSpPr txBox="1"/>
          <p:nvPr>
            <p:ph idx="1" type="subTitle"/>
          </p:nvPr>
        </p:nvSpPr>
        <p:spPr>
          <a:xfrm>
            <a:off x="5001000" y="1764119"/>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Adendos</a:t>
            </a:r>
            <a:endParaRPr/>
          </a:p>
        </p:txBody>
      </p:sp>
      <p:sp>
        <p:nvSpPr>
          <p:cNvPr id="254" name="Google Shape;254;p35"/>
          <p:cNvSpPr txBox="1"/>
          <p:nvPr>
            <p:ph idx="2" type="subTitle"/>
          </p:nvPr>
        </p:nvSpPr>
        <p:spPr>
          <a:xfrm>
            <a:off x="5001000" y="2076294"/>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Material extra para facilitar o entendimento em Image Captioning</a:t>
            </a:r>
            <a:endParaRPr/>
          </a:p>
          <a:p>
            <a:pPr indent="0" lvl="0" marL="0" rtl="0" algn="ctr">
              <a:spcBef>
                <a:spcPts val="0"/>
              </a:spcBef>
              <a:spcAft>
                <a:spcPts val="0"/>
              </a:spcAft>
              <a:buNone/>
            </a:pPr>
            <a:r>
              <a:t/>
            </a:r>
            <a:endParaRPr/>
          </a:p>
        </p:txBody>
      </p:sp>
      <p:sp>
        <p:nvSpPr>
          <p:cNvPr id="255" name="Google Shape;255;p35"/>
          <p:cNvSpPr txBox="1"/>
          <p:nvPr>
            <p:ph idx="4" type="subTitle"/>
          </p:nvPr>
        </p:nvSpPr>
        <p:spPr>
          <a:xfrm>
            <a:off x="1655200" y="2076294"/>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Image Captioning:</a:t>
            </a:r>
            <a:br>
              <a:rPr lang="en">
                <a:solidFill>
                  <a:schemeClr val="dk1"/>
                </a:solidFill>
              </a:rPr>
            </a:br>
            <a:r>
              <a:rPr lang="en">
                <a:solidFill>
                  <a:schemeClr val="dk1"/>
                </a:solidFill>
              </a:rPr>
              <a:t>O que é? E para que serve?</a:t>
            </a:r>
            <a:endParaRPr>
              <a:solidFill>
                <a:schemeClr val="dk1"/>
              </a:solidFill>
            </a:endParaRPr>
          </a:p>
          <a:p>
            <a:pPr indent="0" lvl="0" marL="0" rtl="0" algn="ctr">
              <a:spcBef>
                <a:spcPts val="0"/>
              </a:spcBef>
              <a:spcAft>
                <a:spcPts val="0"/>
              </a:spcAft>
              <a:buNone/>
            </a:pPr>
            <a:r>
              <a:t/>
            </a:r>
            <a:endParaRPr/>
          </a:p>
        </p:txBody>
      </p:sp>
      <p:sp>
        <p:nvSpPr>
          <p:cNvPr id="256" name="Google Shape;256;p35"/>
          <p:cNvSpPr txBox="1"/>
          <p:nvPr>
            <p:ph idx="5" type="subTitle"/>
          </p:nvPr>
        </p:nvSpPr>
        <p:spPr>
          <a:xfrm>
            <a:off x="5001000" y="3545144"/>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Usos</a:t>
            </a:r>
            <a:endParaRPr/>
          </a:p>
        </p:txBody>
      </p:sp>
      <p:sp>
        <p:nvSpPr>
          <p:cNvPr id="257" name="Google Shape;257;p35"/>
          <p:cNvSpPr txBox="1"/>
          <p:nvPr>
            <p:ph idx="6" type="subTitle"/>
          </p:nvPr>
        </p:nvSpPr>
        <p:spPr>
          <a:xfrm>
            <a:off x="5001000" y="3857319"/>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Potenciais ideias para projetinhos usando Image Captioning</a:t>
            </a:r>
            <a:endParaRPr/>
          </a:p>
          <a:p>
            <a:pPr indent="0" lvl="0" marL="0" rtl="0" algn="ctr">
              <a:spcBef>
                <a:spcPts val="0"/>
              </a:spcBef>
              <a:spcAft>
                <a:spcPts val="0"/>
              </a:spcAft>
              <a:buNone/>
            </a:pPr>
            <a:r>
              <a:t/>
            </a:r>
            <a:endParaRPr/>
          </a:p>
        </p:txBody>
      </p:sp>
      <p:sp>
        <p:nvSpPr>
          <p:cNvPr id="258" name="Google Shape;258;p35"/>
          <p:cNvSpPr txBox="1"/>
          <p:nvPr>
            <p:ph idx="7" type="subTitle"/>
          </p:nvPr>
        </p:nvSpPr>
        <p:spPr>
          <a:xfrm>
            <a:off x="1655200" y="3545144"/>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Métodos</a:t>
            </a:r>
            <a:endParaRPr/>
          </a:p>
        </p:txBody>
      </p:sp>
      <p:sp>
        <p:nvSpPr>
          <p:cNvPr id="259" name="Google Shape;259;p35"/>
          <p:cNvSpPr txBox="1"/>
          <p:nvPr>
            <p:ph idx="8" type="subTitle"/>
          </p:nvPr>
        </p:nvSpPr>
        <p:spPr>
          <a:xfrm>
            <a:off x="1655250" y="3857319"/>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Primeiras abordagens e modelos e métricas para Image Captioning</a:t>
            </a:r>
            <a:endParaRPr/>
          </a:p>
          <a:p>
            <a:pPr indent="0" lvl="0" marL="0" rtl="0" algn="ctr">
              <a:spcBef>
                <a:spcPts val="0"/>
              </a:spcBef>
              <a:spcAft>
                <a:spcPts val="0"/>
              </a:spcAft>
              <a:buNone/>
            </a:pPr>
            <a:r>
              <a:t/>
            </a:r>
            <a:endParaRPr/>
          </a:p>
        </p:txBody>
      </p:sp>
      <p:sp>
        <p:nvSpPr>
          <p:cNvPr id="260" name="Google Shape;260;p35"/>
          <p:cNvSpPr txBox="1"/>
          <p:nvPr>
            <p:ph idx="9" type="title"/>
          </p:nvPr>
        </p:nvSpPr>
        <p:spPr>
          <a:xfrm>
            <a:off x="2378650" y="1124781"/>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1" name="Google Shape;261;p35"/>
          <p:cNvSpPr txBox="1"/>
          <p:nvPr>
            <p:ph idx="13" type="title"/>
          </p:nvPr>
        </p:nvSpPr>
        <p:spPr>
          <a:xfrm>
            <a:off x="5724450" y="1124781"/>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2" name="Google Shape;262;p35"/>
          <p:cNvSpPr txBox="1"/>
          <p:nvPr>
            <p:ph idx="14" type="title"/>
          </p:nvPr>
        </p:nvSpPr>
        <p:spPr>
          <a:xfrm>
            <a:off x="2378700" y="2903931"/>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3" name="Google Shape;263;p35"/>
          <p:cNvSpPr txBox="1"/>
          <p:nvPr>
            <p:ph idx="15" type="title"/>
          </p:nvPr>
        </p:nvSpPr>
        <p:spPr>
          <a:xfrm>
            <a:off x="5724450" y="2903931"/>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264" name="Google Shape;264;p35"/>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Utilizado para avaliar tradução automática de textos</a:t>
            </a:r>
            <a:endParaRPr/>
          </a:p>
          <a:p>
            <a:pPr indent="-317500" lvl="0" marL="457200" rtl="0" algn="just">
              <a:spcBef>
                <a:spcPts val="0"/>
              </a:spcBef>
              <a:spcAft>
                <a:spcPts val="0"/>
              </a:spcAft>
              <a:buSzPts val="1400"/>
              <a:buChar char="-"/>
            </a:pPr>
            <a:r>
              <a:rPr lang="en"/>
              <a:t>A métrica é baseada na média harmônica de precisão de unigrama e recall, com recall ponderado maior que precisão</a:t>
            </a:r>
            <a:endParaRPr/>
          </a:p>
          <a:p>
            <a:pPr indent="-317500" lvl="0" marL="457200" rtl="0" algn="just">
              <a:spcBef>
                <a:spcPts val="0"/>
              </a:spcBef>
              <a:spcAft>
                <a:spcPts val="0"/>
              </a:spcAft>
              <a:buSzPts val="1400"/>
              <a:buChar char="-"/>
            </a:pPr>
            <a:r>
              <a:rPr lang="en"/>
              <a:t>Criada para corrigir alguns problemas do BLEU</a:t>
            </a:r>
            <a:endParaRPr/>
          </a:p>
        </p:txBody>
      </p:sp>
      <p:sp>
        <p:nvSpPr>
          <p:cNvPr id="407" name="Google Shape;407;p53"/>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METEOR</a:t>
            </a:r>
            <a:endParaRPr/>
          </a:p>
        </p:txBody>
      </p:sp>
      <p:pic>
        <p:nvPicPr>
          <p:cNvPr id="408" name="Google Shape;408;p53"/>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409" name="Google Shape;409;p53"/>
          <p:cNvPicPr preferRelativeResize="0"/>
          <p:nvPr/>
        </p:nvPicPr>
        <p:blipFill>
          <a:blip r:embed="rId4">
            <a:alphaModFix/>
          </a:blip>
          <a:stretch>
            <a:fillRect/>
          </a:stretch>
        </p:blipFill>
        <p:spPr>
          <a:xfrm>
            <a:off x="5296800" y="1045079"/>
            <a:ext cx="3847200" cy="30533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Usos</a:t>
            </a:r>
            <a:endParaRPr/>
          </a:p>
        </p:txBody>
      </p:sp>
      <p:sp>
        <p:nvSpPr>
          <p:cNvPr id="415" name="Google Shape;415;p54"/>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16" name="Google Shape;416;p54"/>
          <p:cNvSpPr txBox="1"/>
          <p:nvPr>
            <p:ph idx="1" type="subTitle"/>
          </p:nvPr>
        </p:nvSpPr>
        <p:spPr>
          <a:xfrm>
            <a:off x="1400850" y="3279625"/>
            <a:ext cx="6342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Potenciais ideias para projetinhos usando Image Captioning</a:t>
            </a:r>
            <a:endParaRPr/>
          </a:p>
        </p:txBody>
      </p:sp>
      <p:pic>
        <p:nvPicPr>
          <p:cNvPr id="417" name="Google Shape;417;p54"/>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#PraCegoVer em um movimento para que usuários coloquem descriçõe nas imagens para elas poderem ser reproduzidas em apps de descrição de áudio</a:t>
            </a:r>
            <a:endParaRPr/>
          </a:p>
          <a:p>
            <a:pPr indent="-317500" lvl="0" marL="457200" rtl="0" algn="just">
              <a:spcBef>
                <a:spcPts val="0"/>
              </a:spcBef>
              <a:spcAft>
                <a:spcPts val="0"/>
              </a:spcAft>
              <a:buSzPts val="1400"/>
              <a:buChar char="-"/>
            </a:pPr>
            <a:r>
              <a:rPr lang="en"/>
              <a:t>Uso de image captioning para deficientes visuais que podem se beneficiar dos textos em sites e postagens em redes sociais</a:t>
            </a:r>
            <a:endParaRPr/>
          </a:p>
          <a:p>
            <a:pPr indent="-317500" lvl="0" marL="457200" rtl="0" algn="just">
              <a:spcBef>
                <a:spcPts val="0"/>
              </a:spcBef>
              <a:spcAft>
                <a:spcPts val="0"/>
              </a:spcAft>
              <a:buSzPts val="1400"/>
              <a:buChar char="-"/>
            </a:pPr>
            <a:r>
              <a:rPr lang="en"/>
              <a:t>Algumas páginas como a FolhaDeSP utiliza a hashtag em todas as postagens e pode ser usada como base de treinamento</a:t>
            </a:r>
            <a:endParaRPr/>
          </a:p>
        </p:txBody>
      </p:sp>
      <p:sp>
        <p:nvSpPr>
          <p:cNvPr id="423" name="Google Shape;423;p55"/>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#PraCegoVer</a:t>
            </a:r>
            <a:endParaRPr/>
          </a:p>
        </p:txBody>
      </p:sp>
      <p:pic>
        <p:nvPicPr>
          <p:cNvPr id="424" name="Google Shape;424;p55"/>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425" name="Google Shape;425;p55"/>
          <p:cNvPicPr preferRelativeResize="0"/>
          <p:nvPr/>
        </p:nvPicPr>
        <p:blipFill>
          <a:blip r:embed="rId4">
            <a:alphaModFix/>
          </a:blip>
          <a:stretch>
            <a:fillRect/>
          </a:stretch>
        </p:blipFill>
        <p:spPr>
          <a:xfrm>
            <a:off x="5735075" y="2076888"/>
            <a:ext cx="3038451" cy="1590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Uso de Image Captioning para facilitar a leitura e rapidez de análises médicas</a:t>
            </a:r>
            <a:endParaRPr/>
          </a:p>
          <a:p>
            <a:pPr indent="-317500" lvl="0" marL="457200" rtl="0" algn="just">
              <a:spcBef>
                <a:spcPts val="0"/>
              </a:spcBef>
              <a:spcAft>
                <a:spcPts val="0"/>
              </a:spcAft>
              <a:buSzPts val="1400"/>
              <a:buChar char="-"/>
            </a:pPr>
            <a:r>
              <a:rPr lang="en"/>
              <a:t>Dentre as Imagens classificadas </a:t>
            </a:r>
            <a:r>
              <a:rPr lang="en"/>
              <a:t>neste</a:t>
            </a:r>
            <a:r>
              <a:rPr lang="en"/>
              <a:t> estudo estão Ultrassom (Gravidez), Plano Axial (Cérebro), Opacidade Nodal (Pulmões), dentre outras</a:t>
            </a:r>
            <a:endParaRPr/>
          </a:p>
          <a:p>
            <a:pPr indent="-317500" lvl="0" marL="457200" rtl="0" algn="just">
              <a:spcBef>
                <a:spcPts val="0"/>
              </a:spcBef>
              <a:spcAft>
                <a:spcPts val="0"/>
              </a:spcAft>
              <a:buSzPts val="1400"/>
              <a:buChar char="-"/>
            </a:pPr>
            <a:r>
              <a:rPr lang="en"/>
              <a:t>Além de facilitar a análise de um especialista, também facilita para o público mais leigo no assunto </a:t>
            </a:r>
            <a:endParaRPr/>
          </a:p>
        </p:txBody>
      </p:sp>
      <p:sp>
        <p:nvSpPr>
          <p:cNvPr id="431" name="Google Shape;431;p56"/>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Image Understanding</a:t>
            </a:r>
            <a:endParaRPr/>
          </a:p>
        </p:txBody>
      </p:sp>
      <p:pic>
        <p:nvPicPr>
          <p:cNvPr id="432" name="Google Shape;432;p56"/>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433" name="Google Shape;433;p56"/>
          <p:cNvPicPr preferRelativeResize="0"/>
          <p:nvPr/>
        </p:nvPicPr>
        <p:blipFill>
          <a:blip r:embed="rId4">
            <a:alphaModFix/>
          </a:blip>
          <a:stretch>
            <a:fillRect/>
          </a:stretch>
        </p:blipFill>
        <p:spPr>
          <a:xfrm>
            <a:off x="4895550" y="1954675"/>
            <a:ext cx="4096049" cy="18345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Extras</a:t>
            </a:r>
            <a:endParaRPr/>
          </a:p>
        </p:txBody>
      </p:sp>
      <p:sp>
        <p:nvSpPr>
          <p:cNvPr id="439" name="Google Shape;439;p57"/>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40" name="Google Shape;440;p57"/>
          <p:cNvSpPr txBox="1"/>
          <p:nvPr>
            <p:ph idx="1" type="subTitle"/>
          </p:nvPr>
        </p:nvSpPr>
        <p:spPr>
          <a:xfrm>
            <a:off x="1400850" y="3279625"/>
            <a:ext cx="6342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 extra, para diversão</a:t>
            </a:r>
            <a:endParaRPr/>
          </a:p>
        </p:txBody>
      </p:sp>
      <p:pic>
        <p:nvPicPr>
          <p:cNvPr id="441" name="Google Shape;441;p57"/>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Modelo do Hugging Face para geração de legendas de imagens</a:t>
            </a:r>
            <a:endParaRPr/>
          </a:p>
          <a:p>
            <a:pPr indent="-317500" lvl="0" marL="457200" rtl="0" algn="just">
              <a:spcBef>
                <a:spcPts val="0"/>
              </a:spcBef>
              <a:spcAft>
                <a:spcPts val="0"/>
              </a:spcAft>
              <a:buSzPts val="1400"/>
              <a:buChar char="-"/>
            </a:pPr>
            <a:r>
              <a:rPr lang="en"/>
              <a:t>Pode usar suas próprias imagens</a:t>
            </a:r>
            <a:endParaRPr/>
          </a:p>
          <a:p>
            <a:pPr indent="-317500" lvl="0" marL="457200" rtl="0" algn="just">
              <a:spcBef>
                <a:spcPts val="0"/>
              </a:spcBef>
              <a:spcAft>
                <a:spcPts val="0"/>
              </a:spcAft>
              <a:buSzPts val="1400"/>
              <a:buChar char="-"/>
            </a:pPr>
            <a:r>
              <a:rPr lang="en"/>
              <a:t>Rápido e divertido de usar</a:t>
            </a:r>
            <a:endParaRPr/>
          </a:p>
          <a:p>
            <a:pPr indent="-317500" lvl="0" marL="457200" rtl="0" algn="just">
              <a:spcBef>
                <a:spcPts val="0"/>
              </a:spcBef>
              <a:spcAft>
                <a:spcPts val="0"/>
              </a:spcAft>
              <a:buSzPts val="1400"/>
              <a:buChar char="-"/>
            </a:pPr>
            <a:r>
              <a:rPr lang="en" u="sng">
                <a:solidFill>
                  <a:schemeClr val="hlink"/>
                </a:solidFill>
                <a:hlinkClick r:id="rId3"/>
              </a:rPr>
              <a:t>https://huggingface.co/spaces/sohaibcs1/Image-to-Text-Summary</a:t>
            </a:r>
            <a:endParaRPr/>
          </a:p>
        </p:txBody>
      </p:sp>
      <p:sp>
        <p:nvSpPr>
          <p:cNvPr id="447" name="Google Shape;447;p58"/>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to Text Summary</a:t>
            </a:r>
            <a:endParaRPr/>
          </a:p>
        </p:txBody>
      </p:sp>
      <p:pic>
        <p:nvPicPr>
          <p:cNvPr id="448" name="Google Shape;448;p58"/>
          <p:cNvPicPr preferRelativeResize="0"/>
          <p:nvPr/>
        </p:nvPicPr>
        <p:blipFill>
          <a:blip r:embed="rId4">
            <a:alphaModFix/>
          </a:blip>
          <a:stretch>
            <a:fillRect/>
          </a:stretch>
        </p:blipFill>
        <p:spPr>
          <a:xfrm>
            <a:off x="0" y="3949513"/>
            <a:ext cx="916159" cy="914400"/>
          </a:xfrm>
          <a:prstGeom prst="rect">
            <a:avLst/>
          </a:prstGeom>
          <a:noFill/>
          <a:ln>
            <a:noFill/>
          </a:ln>
        </p:spPr>
      </p:pic>
      <p:pic>
        <p:nvPicPr>
          <p:cNvPr id="449" name="Google Shape;449;p58"/>
          <p:cNvPicPr preferRelativeResize="0"/>
          <p:nvPr/>
        </p:nvPicPr>
        <p:blipFill>
          <a:blip r:embed="rId5">
            <a:alphaModFix/>
          </a:blip>
          <a:stretch>
            <a:fillRect/>
          </a:stretch>
        </p:blipFill>
        <p:spPr>
          <a:xfrm>
            <a:off x="5047950" y="1857938"/>
            <a:ext cx="4096051" cy="2028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Modelo do Hugging Face para geração de imagens através de legendas</a:t>
            </a:r>
            <a:endParaRPr/>
          </a:p>
          <a:p>
            <a:pPr indent="-317500" lvl="0" marL="457200" rtl="0" algn="just">
              <a:spcBef>
                <a:spcPts val="0"/>
              </a:spcBef>
              <a:spcAft>
                <a:spcPts val="0"/>
              </a:spcAft>
              <a:buSzPts val="1400"/>
              <a:buChar char="-"/>
            </a:pPr>
            <a:r>
              <a:rPr lang="en"/>
              <a:t>Você passa uma legenda e o modelo gera uma imagem</a:t>
            </a:r>
            <a:endParaRPr/>
          </a:p>
          <a:p>
            <a:pPr indent="-317500" lvl="0" marL="457200" rtl="0" algn="just">
              <a:spcBef>
                <a:spcPts val="0"/>
              </a:spcBef>
              <a:spcAft>
                <a:spcPts val="0"/>
              </a:spcAft>
              <a:buSzPts val="1400"/>
              <a:buChar char="-"/>
            </a:pPr>
            <a:r>
              <a:rPr lang="en"/>
              <a:t>Bem divertido de brincar, limitado a sua criatividade</a:t>
            </a:r>
            <a:endParaRPr/>
          </a:p>
          <a:p>
            <a:pPr indent="-317500" lvl="0" marL="457200" rtl="0" algn="just">
              <a:spcBef>
                <a:spcPts val="0"/>
              </a:spcBef>
              <a:spcAft>
                <a:spcPts val="0"/>
              </a:spcAft>
              <a:buSzPts val="1400"/>
              <a:buChar char="-"/>
            </a:pPr>
            <a:r>
              <a:rPr lang="en" u="sng">
                <a:solidFill>
                  <a:schemeClr val="hlink"/>
                </a:solidFill>
                <a:hlinkClick r:id="rId3"/>
              </a:rPr>
              <a:t>https://huggingface.co/spaces/dalle-mini/dalle-mini</a:t>
            </a:r>
            <a:endParaRPr/>
          </a:p>
        </p:txBody>
      </p:sp>
      <p:sp>
        <p:nvSpPr>
          <p:cNvPr id="455" name="Google Shape;455;p59"/>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DALL-E</a:t>
            </a:r>
            <a:endParaRPr/>
          </a:p>
        </p:txBody>
      </p:sp>
      <p:pic>
        <p:nvPicPr>
          <p:cNvPr id="456" name="Google Shape;456;p59"/>
          <p:cNvPicPr preferRelativeResize="0"/>
          <p:nvPr/>
        </p:nvPicPr>
        <p:blipFill>
          <a:blip r:embed="rId4">
            <a:alphaModFix/>
          </a:blip>
          <a:stretch>
            <a:fillRect/>
          </a:stretch>
        </p:blipFill>
        <p:spPr>
          <a:xfrm>
            <a:off x="0" y="3949513"/>
            <a:ext cx="916159" cy="914400"/>
          </a:xfrm>
          <a:prstGeom prst="rect">
            <a:avLst/>
          </a:prstGeom>
          <a:noFill/>
          <a:ln>
            <a:noFill/>
          </a:ln>
        </p:spPr>
      </p:pic>
      <p:pic>
        <p:nvPicPr>
          <p:cNvPr id="457" name="Google Shape;457;p59"/>
          <p:cNvPicPr preferRelativeResize="0"/>
          <p:nvPr/>
        </p:nvPicPr>
        <p:blipFill>
          <a:blip r:embed="rId5">
            <a:alphaModFix/>
          </a:blip>
          <a:stretch>
            <a:fillRect/>
          </a:stretch>
        </p:blipFill>
        <p:spPr>
          <a:xfrm>
            <a:off x="6030930" y="1646241"/>
            <a:ext cx="3113071" cy="3497259"/>
          </a:xfrm>
          <a:prstGeom prst="rect">
            <a:avLst/>
          </a:prstGeom>
          <a:noFill/>
          <a:ln>
            <a:noFill/>
          </a:ln>
        </p:spPr>
      </p:pic>
      <p:pic>
        <p:nvPicPr>
          <p:cNvPr id="458" name="Google Shape;458;p59"/>
          <p:cNvPicPr preferRelativeResize="0"/>
          <p:nvPr/>
        </p:nvPicPr>
        <p:blipFill>
          <a:blip r:embed="rId6">
            <a:alphaModFix/>
          </a:blip>
          <a:stretch>
            <a:fillRect/>
          </a:stretch>
        </p:blipFill>
        <p:spPr>
          <a:xfrm>
            <a:off x="6030925" y="1"/>
            <a:ext cx="3113069" cy="17297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idx="1" type="subTitle"/>
          </p:nvPr>
        </p:nvSpPr>
        <p:spPr>
          <a:xfrm>
            <a:off x="713225" y="1456425"/>
            <a:ext cx="8430900" cy="28890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Merriweather"/>
              <a:buChar char="●"/>
            </a:pPr>
            <a:r>
              <a:rPr lang="en" u="sng">
                <a:solidFill>
                  <a:schemeClr val="hlink"/>
                </a:solidFill>
                <a:hlinkClick r:id="rId3"/>
              </a:rPr>
              <a:t>Show, Attend and Tell: Neural Image Caption Generation with Visual Attention</a:t>
            </a:r>
            <a:endParaRPr/>
          </a:p>
          <a:p>
            <a:pPr indent="-317500" lvl="0" marL="457200" rtl="0" algn="just">
              <a:spcBef>
                <a:spcPts val="1000"/>
              </a:spcBef>
              <a:spcAft>
                <a:spcPts val="0"/>
              </a:spcAft>
              <a:buSzPts val="1400"/>
              <a:buFont typeface="Merriweather"/>
              <a:buChar char="●"/>
            </a:pPr>
            <a:r>
              <a:rPr lang="en" u="sng">
                <a:solidFill>
                  <a:schemeClr val="hlink"/>
                </a:solidFill>
                <a:hlinkClick r:id="rId4"/>
              </a:rPr>
              <a:t>Image Captioning - TensorFlow Tutorial</a:t>
            </a:r>
            <a:endParaRPr/>
          </a:p>
          <a:p>
            <a:pPr indent="-317500" lvl="0" marL="457200" rtl="0" algn="just">
              <a:spcBef>
                <a:spcPts val="1000"/>
              </a:spcBef>
              <a:spcAft>
                <a:spcPts val="0"/>
              </a:spcAft>
              <a:buSzPts val="1400"/>
              <a:buFont typeface="Merriweather"/>
              <a:buChar char="●"/>
            </a:pPr>
            <a:r>
              <a:rPr lang="en" u="sng">
                <a:solidFill>
                  <a:schemeClr val="hlink"/>
                </a:solidFill>
                <a:hlinkClick r:id="rId5"/>
              </a:rPr>
              <a:t>Towards Data Science - Image Captioning in Deep Learning</a:t>
            </a:r>
            <a:endParaRPr/>
          </a:p>
          <a:p>
            <a:pPr indent="-317500" lvl="0" marL="457200" rtl="0" algn="just">
              <a:spcBef>
                <a:spcPts val="1000"/>
              </a:spcBef>
              <a:spcAft>
                <a:spcPts val="0"/>
              </a:spcAft>
              <a:buSzPts val="1400"/>
              <a:buFont typeface="Merriweather"/>
              <a:buChar char="●"/>
            </a:pPr>
            <a:r>
              <a:rPr lang="en" u="sng">
                <a:solidFill>
                  <a:schemeClr val="hlink"/>
                </a:solidFill>
                <a:hlinkClick r:id="rId6"/>
              </a:rPr>
              <a:t>An Integrative Review of Image Captioning Research - Chaoyang Wang</a:t>
            </a:r>
            <a:endParaRPr/>
          </a:p>
          <a:p>
            <a:pPr indent="-317500" lvl="0" marL="457200" rtl="0" algn="just">
              <a:spcBef>
                <a:spcPts val="1000"/>
              </a:spcBef>
              <a:spcAft>
                <a:spcPts val="0"/>
              </a:spcAft>
              <a:buSzPts val="1400"/>
              <a:buFont typeface="Merriweather"/>
              <a:buChar char="●"/>
            </a:pPr>
            <a:r>
              <a:rPr lang="en" u="sng">
                <a:solidFill>
                  <a:schemeClr val="hlink"/>
                </a:solidFill>
                <a:hlinkClick r:id="rId7"/>
              </a:rPr>
              <a:t>Every Picture Tells a Story: Generating Sentences from Images - Ali Farhadi</a:t>
            </a:r>
            <a:endParaRPr/>
          </a:p>
          <a:p>
            <a:pPr indent="-317500" lvl="0" marL="457200" rtl="0" algn="just">
              <a:spcBef>
                <a:spcPts val="1000"/>
              </a:spcBef>
              <a:spcAft>
                <a:spcPts val="0"/>
              </a:spcAft>
              <a:buSzPts val="1400"/>
              <a:buFont typeface="Merriweather"/>
              <a:buChar char="●"/>
            </a:pPr>
            <a:r>
              <a:rPr lang="en" u="sng">
                <a:solidFill>
                  <a:schemeClr val="hlink"/>
                </a:solidFill>
                <a:hlinkClick r:id="rId8"/>
              </a:rPr>
              <a:t>A Comprehensive Survey of Deep Learning for Image Captioning - Zakir Hossain</a:t>
            </a:r>
            <a:endParaRPr/>
          </a:p>
          <a:p>
            <a:pPr indent="-317500" lvl="0" marL="457200" rtl="0" algn="just">
              <a:spcBef>
                <a:spcPts val="1000"/>
              </a:spcBef>
              <a:spcAft>
                <a:spcPts val="0"/>
              </a:spcAft>
              <a:buSzPts val="1400"/>
              <a:buFont typeface="Merriweather"/>
              <a:buChar char="●"/>
            </a:pPr>
            <a:r>
              <a:rPr lang="en" u="sng">
                <a:solidFill>
                  <a:schemeClr val="hlink"/>
                </a:solidFill>
                <a:hlinkClick r:id="rId9"/>
              </a:rPr>
              <a:t>Image Captioning using Artificial Intelligence - Yajush Pratap</a:t>
            </a:r>
            <a:endParaRPr/>
          </a:p>
          <a:p>
            <a:pPr indent="-317500" lvl="0" marL="457200" rtl="0" algn="just">
              <a:spcBef>
                <a:spcPts val="1000"/>
              </a:spcBef>
              <a:spcAft>
                <a:spcPts val="0"/>
              </a:spcAft>
              <a:buSzPts val="1400"/>
              <a:buChar char="●"/>
            </a:pPr>
            <a:r>
              <a:rPr lang="en" u="sng">
                <a:solidFill>
                  <a:schemeClr val="hlink"/>
                </a:solidFill>
                <a:hlinkClick r:id="rId10"/>
              </a:rPr>
              <a:t>Medical Image Captioning Using Optimized Deep Learning Model</a:t>
            </a:r>
            <a:endParaRPr/>
          </a:p>
          <a:p>
            <a:pPr indent="-317500" lvl="0" marL="457200" rtl="0" algn="just">
              <a:spcBef>
                <a:spcPts val="1000"/>
              </a:spcBef>
              <a:spcAft>
                <a:spcPts val="0"/>
              </a:spcAft>
              <a:buSzPts val="1400"/>
              <a:buChar char="●"/>
            </a:pPr>
            <a:r>
              <a:rPr lang="en" u="sng">
                <a:solidFill>
                  <a:schemeClr val="hlink"/>
                </a:solidFill>
                <a:hlinkClick r:id="rId11"/>
              </a:rPr>
              <a:t>An Ensemble of Generation- and Retrieval-Based Image Captioning With Dual Generator Generative Adversarial Network</a:t>
            </a:r>
            <a:endParaRPr/>
          </a:p>
          <a:p>
            <a:pPr indent="-317500" lvl="0" marL="457200" rtl="0" algn="just">
              <a:spcBef>
                <a:spcPts val="1000"/>
              </a:spcBef>
              <a:spcAft>
                <a:spcPts val="1000"/>
              </a:spcAft>
              <a:buSzPts val="1400"/>
              <a:buChar char="●"/>
            </a:pPr>
            <a:r>
              <a:rPr lang="en" u="sng">
                <a:solidFill>
                  <a:schemeClr val="hlink"/>
                </a:solidFill>
                <a:hlinkClick r:id="rId12"/>
              </a:rPr>
              <a:t>Automatic Image Annotation / Image Captioning</a:t>
            </a:r>
            <a:endParaRPr/>
          </a:p>
        </p:txBody>
      </p:sp>
      <p:sp>
        <p:nvSpPr>
          <p:cNvPr id="464" name="Google Shape;464;p6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Referências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idx="1" type="subTitle"/>
          </p:nvPr>
        </p:nvSpPr>
        <p:spPr>
          <a:xfrm>
            <a:off x="713225" y="1456425"/>
            <a:ext cx="7580700" cy="28890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Merriweather"/>
              <a:buChar char="●"/>
            </a:pPr>
            <a:r>
              <a:rPr lang="en" u="sng">
                <a:solidFill>
                  <a:schemeClr val="hlink"/>
                </a:solidFill>
                <a:hlinkClick r:id="rId3"/>
              </a:rPr>
              <a:t>Image Captioning: A Comprehensive Survey</a:t>
            </a:r>
            <a:endParaRPr/>
          </a:p>
          <a:p>
            <a:pPr indent="-317500" lvl="0" marL="457200" rtl="0" algn="just">
              <a:spcBef>
                <a:spcPts val="1000"/>
              </a:spcBef>
              <a:spcAft>
                <a:spcPts val="0"/>
              </a:spcAft>
              <a:buSzPts val="1400"/>
              <a:buChar char="●"/>
            </a:pPr>
            <a:r>
              <a:rPr lang="en" u="sng">
                <a:solidFill>
                  <a:schemeClr val="hlink"/>
                </a:solidFill>
                <a:hlinkClick r:id="rId4"/>
              </a:rPr>
              <a:t>A Survey on Recent Advances in Image Captioning</a:t>
            </a:r>
            <a:endParaRPr/>
          </a:p>
          <a:p>
            <a:pPr indent="-317500" lvl="0" marL="457200" rtl="0" algn="just">
              <a:spcBef>
                <a:spcPts val="1000"/>
              </a:spcBef>
              <a:spcAft>
                <a:spcPts val="0"/>
              </a:spcAft>
              <a:buSzPts val="1400"/>
              <a:buChar char="●"/>
            </a:pPr>
            <a:r>
              <a:rPr lang="en" u="sng">
                <a:solidFill>
                  <a:schemeClr val="hlink"/>
                </a:solidFill>
                <a:hlinkClick r:id="rId5"/>
              </a:rPr>
              <a:t>An Integrative Review of Image Captioning Research</a:t>
            </a:r>
            <a:endParaRPr/>
          </a:p>
          <a:p>
            <a:pPr indent="-317500" lvl="0" marL="457200" rtl="0" algn="just">
              <a:spcBef>
                <a:spcPts val="1000"/>
              </a:spcBef>
              <a:spcAft>
                <a:spcPts val="0"/>
              </a:spcAft>
              <a:buSzPts val="1400"/>
              <a:buChar char="●"/>
            </a:pPr>
            <a:r>
              <a:rPr lang="en" u="sng">
                <a:solidFill>
                  <a:schemeClr val="hlink"/>
                </a:solidFill>
                <a:hlinkClick r:id="rId6"/>
              </a:rPr>
              <a:t>Features to Text: A Comprehensive Survey of Deep Learning on Semantic Segmentation and Image Captioning</a:t>
            </a:r>
            <a:endParaRPr/>
          </a:p>
          <a:p>
            <a:pPr indent="-317500" lvl="0" marL="457200" rtl="0" algn="just">
              <a:spcBef>
                <a:spcPts val="1000"/>
              </a:spcBef>
              <a:spcAft>
                <a:spcPts val="0"/>
              </a:spcAft>
              <a:buSzPts val="1400"/>
              <a:buChar char="●"/>
            </a:pPr>
            <a:r>
              <a:rPr lang="en" u="sng">
                <a:solidFill>
                  <a:schemeClr val="hlink"/>
                </a:solidFill>
                <a:hlinkClick r:id="rId7"/>
              </a:rPr>
              <a:t>A Systematic Literature Review on Image Captioning</a:t>
            </a:r>
            <a:endParaRPr/>
          </a:p>
          <a:p>
            <a:pPr indent="-317500" lvl="0" marL="457200" rtl="0" algn="just">
              <a:spcBef>
                <a:spcPts val="1000"/>
              </a:spcBef>
              <a:spcAft>
                <a:spcPts val="0"/>
              </a:spcAft>
              <a:buSzPts val="1400"/>
              <a:buChar char="●"/>
            </a:pPr>
            <a:r>
              <a:rPr lang="en" u="sng">
                <a:solidFill>
                  <a:schemeClr val="hlink"/>
                </a:solidFill>
                <a:hlinkClick r:id="rId8"/>
              </a:rPr>
              <a:t>A survey on deep neural network-based image captioning </a:t>
            </a:r>
            <a:endParaRPr/>
          </a:p>
          <a:p>
            <a:pPr indent="-317500" lvl="0" marL="457200" rtl="0" algn="just">
              <a:spcBef>
                <a:spcPts val="1000"/>
              </a:spcBef>
              <a:spcAft>
                <a:spcPts val="0"/>
              </a:spcAft>
              <a:buSzPts val="1400"/>
              <a:buChar char="●"/>
            </a:pPr>
            <a:r>
              <a:rPr lang="en" u="sng">
                <a:solidFill>
                  <a:schemeClr val="hlink"/>
                </a:solidFill>
                <a:hlinkClick r:id="rId9"/>
              </a:rPr>
              <a:t>From Show to Tell: A Survey on Deep Learning-based Image Captioning</a:t>
            </a:r>
            <a:endParaRPr/>
          </a:p>
          <a:p>
            <a:pPr indent="-317500" lvl="0" marL="457200" rtl="0" algn="just">
              <a:spcBef>
                <a:spcPts val="1000"/>
              </a:spcBef>
              <a:spcAft>
                <a:spcPts val="1000"/>
              </a:spcAft>
              <a:buSzPts val="1400"/>
              <a:buChar char="●"/>
            </a:pPr>
            <a:r>
              <a:rPr lang="en" u="sng">
                <a:solidFill>
                  <a:schemeClr val="hlink"/>
                </a:solidFill>
                <a:hlinkClick r:id="rId10"/>
              </a:rPr>
              <a:t>A Comprehensive Survey of Deep Learning for Image Captioning</a:t>
            </a:r>
            <a:endParaRPr/>
          </a:p>
        </p:txBody>
      </p:sp>
      <p:sp>
        <p:nvSpPr>
          <p:cNvPr id="470" name="Google Shape;470;p61"/>
          <p:cNvSpPr txBox="1"/>
          <p:nvPr>
            <p:ph type="title"/>
          </p:nvPr>
        </p:nvSpPr>
        <p:spPr>
          <a:xfrm>
            <a:off x="713225" y="445025"/>
            <a:ext cx="843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Referências (Reviews/Surveys):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idx="1" type="subTitle"/>
          </p:nvPr>
        </p:nvSpPr>
        <p:spPr>
          <a:xfrm>
            <a:off x="713225" y="1456425"/>
            <a:ext cx="8430900" cy="28890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Merriweather"/>
              <a:buChar char="●"/>
            </a:pPr>
            <a:r>
              <a:rPr lang="en"/>
              <a:t>ImageNet</a:t>
            </a:r>
            <a:endParaRPr/>
          </a:p>
          <a:p>
            <a:pPr indent="-317500" lvl="0" marL="457200" rtl="0" algn="just">
              <a:spcBef>
                <a:spcPts val="1000"/>
              </a:spcBef>
              <a:spcAft>
                <a:spcPts val="0"/>
              </a:spcAft>
              <a:buSzPts val="1400"/>
              <a:buChar char="●"/>
            </a:pPr>
            <a:r>
              <a:rPr lang="en"/>
              <a:t>Flickr8K</a:t>
            </a:r>
            <a:endParaRPr/>
          </a:p>
          <a:p>
            <a:pPr indent="-317500" lvl="0" marL="457200" rtl="0" algn="just">
              <a:spcBef>
                <a:spcPts val="1000"/>
              </a:spcBef>
              <a:spcAft>
                <a:spcPts val="0"/>
              </a:spcAft>
              <a:buSzPts val="1400"/>
              <a:buChar char="●"/>
            </a:pPr>
            <a:r>
              <a:rPr lang="en"/>
              <a:t>Flickr30k</a:t>
            </a:r>
            <a:endParaRPr/>
          </a:p>
          <a:p>
            <a:pPr indent="-317500" lvl="0" marL="457200" rtl="0" algn="just">
              <a:spcBef>
                <a:spcPts val="1000"/>
              </a:spcBef>
              <a:spcAft>
                <a:spcPts val="0"/>
              </a:spcAft>
              <a:buSzPts val="1400"/>
              <a:buChar char="●"/>
            </a:pPr>
            <a:r>
              <a:rPr lang="en" u="sng">
                <a:solidFill>
                  <a:schemeClr val="hlink"/>
                </a:solidFill>
                <a:hlinkClick r:id="rId3"/>
              </a:rPr>
              <a:t>https://cvit.iiit.ac.in/usodi/Docfig.php</a:t>
            </a:r>
            <a:endParaRPr/>
          </a:p>
          <a:p>
            <a:pPr indent="-317500" lvl="0" marL="457200" rtl="0" algn="just">
              <a:spcBef>
                <a:spcPts val="1000"/>
              </a:spcBef>
              <a:spcAft>
                <a:spcPts val="1000"/>
              </a:spcAft>
              <a:buSzPts val="1400"/>
              <a:buChar char="●"/>
            </a:pPr>
            <a:r>
              <a:rPr lang="en"/>
              <a:t>MSCOCO</a:t>
            </a:r>
            <a:endParaRPr/>
          </a:p>
        </p:txBody>
      </p:sp>
      <p:sp>
        <p:nvSpPr>
          <p:cNvPr id="476" name="Google Shape;476;p62"/>
          <p:cNvSpPr txBox="1"/>
          <p:nvPr>
            <p:ph type="title"/>
          </p:nvPr>
        </p:nvSpPr>
        <p:spPr>
          <a:xfrm>
            <a:off x="713225" y="445025"/>
            <a:ext cx="843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Referências (Datasets):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Introdução</a:t>
            </a:r>
            <a:endParaRPr/>
          </a:p>
        </p:txBody>
      </p:sp>
      <p:sp>
        <p:nvSpPr>
          <p:cNvPr id="270" name="Google Shape;270;p36"/>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1" name="Google Shape;271;p36"/>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 Captioning: O que é? E para que serve?</a:t>
            </a:r>
            <a:endParaRPr/>
          </a:p>
        </p:txBody>
      </p:sp>
      <p:pic>
        <p:nvPicPr>
          <p:cNvPr id="272" name="Google Shape;272;p36"/>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Método que utiliza algoritmos de Visão Computacional e Processamento de Linguagem Natural</a:t>
            </a:r>
            <a:endParaRPr/>
          </a:p>
          <a:p>
            <a:pPr indent="0" lvl="0" marL="0" rtl="0" algn="just">
              <a:spcBef>
                <a:spcPts val="1000"/>
              </a:spcBef>
              <a:spcAft>
                <a:spcPts val="0"/>
              </a:spcAft>
              <a:buNone/>
            </a:pPr>
            <a:r>
              <a:t/>
            </a:r>
            <a:endParaRPr/>
          </a:p>
          <a:p>
            <a:pPr indent="-317500" lvl="0" marL="457200" rtl="0" algn="just">
              <a:spcBef>
                <a:spcPts val="1000"/>
              </a:spcBef>
              <a:spcAft>
                <a:spcPts val="0"/>
              </a:spcAft>
              <a:buSzPts val="1400"/>
              <a:buChar char="-"/>
            </a:pPr>
            <a:r>
              <a:rPr lang="en"/>
              <a:t>Tem como objetivo o de criar uma breve descrição em linguagem humana dada uma imagem de entrada</a:t>
            </a:r>
            <a:endParaRPr/>
          </a:p>
        </p:txBody>
      </p:sp>
      <p:sp>
        <p:nvSpPr>
          <p:cNvPr id="278" name="Google Shape;278;p3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que é image captioning?</a:t>
            </a:r>
            <a:endParaRPr/>
          </a:p>
        </p:txBody>
      </p:sp>
      <p:pic>
        <p:nvPicPr>
          <p:cNvPr id="279" name="Google Shape;279;p37"/>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280" name="Google Shape;280;p37"/>
          <p:cNvPicPr preferRelativeResize="0"/>
          <p:nvPr/>
        </p:nvPicPr>
        <p:blipFill>
          <a:blip r:embed="rId4">
            <a:alphaModFix/>
          </a:blip>
          <a:stretch>
            <a:fillRect/>
          </a:stretch>
        </p:blipFill>
        <p:spPr>
          <a:xfrm>
            <a:off x="4960745" y="1893850"/>
            <a:ext cx="4036306" cy="195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marR="38100" rtl="0" algn="just">
              <a:spcBef>
                <a:spcPts val="0"/>
              </a:spcBef>
              <a:spcAft>
                <a:spcPts val="0"/>
              </a:spcAft>
              <a:buClr>
                <a:schemeClr val="dk1"/>
              </a:buClr>
              <a:buSzPts val="1400"/>
              <a:buChar char="-"/>
            </a:pPr>
            <a:r>
              <a:rPr lang="en">
                <a:solidFill>
                  <a:schemeClr val="dk1"/>
                </a:solidFill>
              </a:rPr>
              <a:t>Algoritmo deve ser capaz de extrair as principais features da imagem</a:t>
            </a:r>
            <a:endParaRPr>
              <a:solidFill>
                <a:schemeClr val="dk1"/>
              </a:solidFill>
            </a:endParaRPr>
          </a:p>
          <a:p>
            <a:pPr indent="0" lvl="0" marL="0" marR="38100" rtl="0" algn="just">
              <a:spcBef>
                <a:spcPts val="1000"/>
              </a:spcBef>
              <a:spcAft>
                <a:spcPts val="0"/>
              </a:spcAft>
              <a:buNone/>
            </a:pPr>
            <a:r>
              <a:t/>
            </a:r>
            <a:endParaRPr>
              <a:solidFill>
                <a:schemeClr val="dk1"/>
              </a:solidFill>
            </a:endParaRPr>
          </a:p>
          <a:p>
            <a:pPr indent="-317500" lvl="0" marL="457200" marR="38100" rtl="0" algn="just">
              <a:spcBef>
                <a:spcPts val="1000"/>
              </a:spcBef>
              <a:spcAft>
                <a:spcPts val="1000"/>
              </a:spcAft>
              <a:buClr>
                <a:schemeClr val="dk1"/>
              </a:buClr>
              <a:buSzPts val="1400"/>
              <a:buChar char="-"/>
            </a:pPr>
            <a:r>
              <a:rPr lang="en">
                <a:solidFill>
                  <a:schemeClr val="dk1"/>
                </a:solidFill>
              </a:rPr>
              <a:t>Identificar a relação entre múltiplos objetos</a:t>
            </a:r>
            <a:endParaRPr>
              <a:solidFill>
                <a:schemeClr val="dk1"/>
              </a:solidFill>
            </a:endParaRPr>
          </a:p>
        </p:txBody>
      </p:sp>
      <p:sp>
        <p:nvSpPr>
          <p:cNvPr id="286" name="Google Shape;286;p38"/>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Tarefas de CV no Image Captioning</a:t>
            </a:r>
            <a:endParaRPr/>
          </a:p>
        </p:txBody>
      </p:sp>
      <p:pic>
        <p:nvPicPr>
          <p:cNvPr id="287" name="Google Shape;287;p38"/>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288" name="Google Shape;288;p38"/>
          <p:cNvPicPr preferRelativeResize="0"/>
          <p:nvPr/>
        </p:nvPicPr>
        <p:blipFill>
          <a:blip r:embed="rId4">
            <a:alphaModFix/>
          </a:blip>
          <a:stretch>
            <a:fillRect/>
          </a:stretch>
        </p:blipFill>
        <p:spPr>
          <a:xfrm>
            <a:off x="6858000" y="1537345"/>
            <a:ext cx="2286000" cy="20688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marR="38100" rtl="0" algn="just">
              <a:spcBef>
                <a:spcPts val="0"/>
              </a:spcBef>
              <a:spcAft>
                <a:spcPts val="0"/>
              </a:spcAft>
              <a:buClr>
                <a:schemeClr val="dk1"/>
              </a:buClr>
              <a:buSzPts val="1400"/>
              <a:buChar char="-"/>
            </a:pPr>
            <a:r>
              <a:rPr lang="en">
                <a:solidFill>
                  <a:schemeClr val="dk1"/>
                </a:solidFill>
              </a:rPr>
              <a:t>Combina as features recebidas com informações semânticas</a:t>
            </a:r>
            <a:endParaRPr>
              <a:solidFill>
                <a:schemeClr val="dk1"/>
              </a:solidFill>
            </a:endParaRPr>
          </a:p>
          <a:p>
            <a:pPr indent="0" lvl="0" marL="0" marR="38100" rtl="0" algn="just">
              <a:spcBef>
                <a:spcPts val="1000"/>
              </a:spcBef>
              <a:spcAft>
                <a:spcPts val="0"/>
              </a:spcAft>
              <a:buNone/>
            </a:pPr>
            <a:r>
              <a:t/>
            </a:r>
            <a:endParaRPr>
              <a:solidFill>
                <a:schemeClr val="dk1"/>
              </a:solidFill>
            </a:endParaRPr>
          </a:p>
          <a:p>
            <a:pPr indent="-317500" lvl="0" marL="457200" marR="38100" rtl="0" algn="just">
              <a:spcBef>
                <a:spcPts val="1000"/>
              </a:spcBef>
              <a:spcAft>
                <a:spcPts val="1000"/>
              </a:spcAft>
              <a:buClr>
                <a:schemeClr val="dk1"/>
              </a:buClr>
              <a:buSzPts val="1400"/>
              <a:buChar char="-"/>
            </a:pPr>
            <a:r>
              <a:rPr lang="en">
                <a:solidFill>
                  <a:schemeClr val="dk1"/>
                </a:solidFill>
              </a:rPr>
              <a:t>Responsável por gerar uma declaração descritiva da imagem</a:t>
            </a:r>
            <a:endParaRPr>
              <a:solidFill>
                <a:schemeClr val="dk1"/>
              </a:solidFill>
            </a:endParaRPr>
          </a:p>
        </p:txBody>
      </p:sp>
      <p:sp>
        <p:nvSpPr>
          <p:cNvPr id="294" name="Google Shape;294;p39"/>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Tarefas de NLP no Image Captioning</a:t>
            </a:r>
            <a:endParaRPr/>
          </a:p>
        </p:txBody>
      </p:sp>
      <p:pic>
        <p:nvPicPr>
          <p:cNvPr id="295" name="Google Shape;295;p39"/>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296" name="Google Shape;296;p39"/>
          <p:cNvPicPr preferRelativeResize="0"/>
          <p:nvPr/>
        </p:nvPicPr>
        <p:blipFill>
          <a:blip r:embed="rId4">
            <a:alphaModFix/>
          </a:blip>
          <a:stretch>
            <a:fillRect/>
          </a:stretch>
        </p:blipFill>
        <p:spPr>
          <a:xfrm>
            <a:off x="6858000" y="1828810"/>
            <a:ext cx="2286000" cy="14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Adendos</a:t>
            </a:r>
            <a:endParaRPr/>
          </a:p>
        </p:txBody>
      </p:sp>
      <p:sp>
        <p:nvSpPr>
          <p:cNvPr id="302" name="Google Shape;302;p40"/>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3" name="Google Shape;303;p40"/>
          <p:cNvSpPr txBox="1"/>
          <p:nvPr>
            <p:ph idx="1" type="subTitle"/>
          </p:nvPr>
        </p:nvSpPr>
        <p:spPr>
          <a:xfrm>
            <a:off x="1400850" y="3279625"/>
            <a:ext cx="6342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 extra para facilitar o entendimento em Image Captioning</a:t>
            </a:r>
            <a:endParaRPr/>
          </a:p>
        </p:txBody>
      </p:sp>
      <p:pic>
        <p:nvPicPr>
          <p:cNvPr id="304" name="Google Shape;304;p40"/>
          <p:cNvPicPr preferRelativeResize="0"/>
          <p:nvPr/>
        </p:nvPicPr>
        <p:blipFill>
          <a:blip r:embed="rId3">
            <a:alphaModFix/>
          </a:blip>
          <a:stretch>
            <a:fillRect/>
          </a:stretch>
        </p:blipFill>
        <p:spPr>
          <a:xfrm>
            <a:off x="0" y="3949513"/>
            <a:ext cx="916159" cy="9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L</a:t>
            </a:r>
            <a:r>
              <a:rPr lang="en"/>
              <a:t>ida com a detecção de instâncias de objetos semânticos de uma ou mais classes</a:t>
            </a:r>
            <a:endParaRPr/>
          </a:p>
          <a:p>
            <a:pPr indent="0" lvl="0" marL="0" rtl="0" algn="just">
              <a:spcBef>
                <a:spcPts val="1000"/>
              </a:spcBef>
              <a:spcAft>
                <a:spcPts val="0"/>
              </a:spcAft>
              <a:buNone/>
            </a:pPr>
            <a:r>
              <a:t/>
            </a:r>
            <a:endParaRPr/>
          </a:p>
          <a:p>
            <a:pPr indent="-317500" lvl="0" marL="457200" rtl="0" algn="just">
              <a:spcBef>
                <a:spcPts val="1000"/>
              </a:spcBef>
              <a:spcAft>
                <a:spcPts val="0"/>
              </a:spcAft>
              <a:buSzPts val="1400"/>
              <a:buChar char="-"/>
            </a:pPr>
            <a:r>
              <a:rPr lang="en"/>
              <a:t>É a junção tanto da classificação quanto à localização de múltiplos objetos em uma determinada imagem</a:t>
            </a:r>
            <a:endParaRPr/>
          </a:p>
        </p:txBody>
      </p:sp>
      <p:sp>
        <p:nvSpPr>
          <p:cNvPr id="310" name="Google Shape;310;p41"/>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Detecção de Objetos</a:t>
            </a:r>
            <a:endParaRPr/>
          </a:p>
        </p:txBody>
      </p:sp>
      <p:pic>
        <p:nvPicPr>
          <p:cNvPr id="311" name="Google Shape;311;p41"/>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12" name="Google Shape;312;p41"/>
          <p:cNvPicPr preferRelativeResize="0"/>
          <p:nvPr/>
        </p:nvPicPr>
        <p:blipFill>
          <a:blip r:embed="rId4">
            <a:alphaModFix/>
          </a:blip>
          <a:stretch>
            <a:fillRect/>
          </a:stretch>
        </p:blipFill>
        <p:spPr>
          <a:xfrm>
            <a:off x="5047950" y="1669700"/>
            <a:ext cx="4096049" cy="18041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Tipo especial de Rede que trabalha sobre convoluções</a:t>
            </a:r>
            <a:endParaRPr/>
          </a:p>
          <a:p>
            <a:pPr indent="-317500" lvl="0" marL="457200" rtl="0" algn="just">
              <a:spcBef>
                <a:spcPts val="0"/>
              </a:spcBef>
              <a:spcAft>
                <a:spcPts val="0"/>
              </a:spcAft>
              <a:buSzPts val="1400"/>
              <a:buChar char="-"/>
            </a:pPr>
            <a:r>
              <a:rPr lang="en"/>
              <a:t>Especialmente útil para a detecção de padrões</a:t>
            </a:r>
            <a:endParaRPr/>
          </a:p>
          <a:p>
            <a:pPr indent="-317500" lvl="0" marL="457200" rtl="0" algn="just">
              <a:spcBef>
                <a:spcPts val="0"/>
              </a:spcBef>
              <a:spcAft>
                <a:spcPts val="0"/>
              </a:spcAft>
              <a:buSzPts val="1400"/>
              <a:buChar char="-"/>
            </a:pPr>
            <a:r>
              <a:rPr lang="en"/>
              <a:t>Muito usado em </a:t>
            </a:r>
            <a:r>
              <a:rPr lang="en"/>
              <a:t>análise</a:t>
            </a:r>
            <a:r>
              <a:rPr lang="en"/>
              <a:t> de imagens</a:t>
            </a:r>
            <a:endParaRPr/>
          </a:p>
          <a:p>
            <a:pPr indent="-317500" lvl="0" marL="457200" rtl="0" algn="just">
              <a:spcBef>
                <a:spcPts val="0"/>
              </a:spcBef>
              <a:spcAft>
                <a:spcPts val="0"/>
              </a:spcAft>
              <a:buSzPts val="1400"/>
              <a:buChar char="-"/>
            </a:pPr>
            <a:r>
              <a:rPr lang="en"/>
              <a:t>Composta por camadas </a:t>
            </a:r>
            <a:r>
              <a:rPr lang="en"/>
              <a:t>convolucionais</a:t>
            </a:r>
            <a:endParaRPr/>
          </a:p>
          <a:p>
            <a:pPr indent="-317500" lvl="0" marL="457200" rtl="0" algn="just">
              <a:spcBef>
                <a:spcPts val="0"/>
              </a:spcBef>
              <a:spcAft>
                <a:spcPts val="0"/>
              </a:spcAft>
              <a:buSzPts val="1400"/>
              <a:buChar char="-"/>
            </a:pPr>
            <a:r>
              <a:rPr lang="en"/>
              <a:t>Convolução ilustrada ao lado</a:t>
            </a:r>
            <a:endParaRPr/>
          </a:p>
        </p:txBody>
      </p:sp>
      <p:sp>
        <p:nvSpPr>
          <p:cNvPr id="318" name="Google Shape;318;p42"/>
          <p:cNvSpPr txBox="1"/>
          <p:nvPr>
            <p:ph type="title"/>
          </p:nvPr>
        </p:nvSpPr>
        <p:spPr>
          <a:xfrm>
            <a:off x="713225" y="445025"/>
            <a:ext cx="63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a:t>
            </a:r>
            <a:endParaRPr/>
          </a:p>
        </p:txBody>
      </p:sp>
      <p:pic>
        <p:nvPicPr>
          <p:cNvPr id="319" name="Google Shape;319;p42"/>
          <p:cNvPicPr preferRelativeResize="0"/>
          <p:nvPr/>
        </p:nvPicPr>
        <p:blipFill>
          <a:blip r:embed="rId3">
            <a:alphaModFix/>
          </a:blip>
          <a:stretch>
            <a:fillRect/>
          </a:stretch>
        </p:blipFill>
        <p:spPr>
          <a:xfrm>
            <a:off x="0" y="3949513"/>
            <a:ext cx="916159" cy="914400"/>
          </a:xfrm>
          <a:prstGeom prst="rect">
            <a:avLst/>
          </a:prstGeom>
          <a:noFill/>
          <a:ln>
            <a:noFill/>
          </a:ln>
        </p:spPr>
      </p:pic>
      <p:pic>
        <p:nvPicPr>
          <p:cNvPr id="320" name="Google Shape;320;p42"/>
          <p:cNvPicPr preferRelativeResize="0"/>
          <p:nvPr/>
        </p:nvPicPr>
        <p:blipFill>
          <a:blip r:embed="rId4">
            <a:alphaModFix/>
          </a:blip>
          <a:stretch>
            <a:fillRect/>
          </a:stretch>
        </p:blipFill>
        <p:spPr>
          <a:xfrm>
            <a:off x="5782575" y="661263"/>
            <a:ext cx="3361437"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